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3" r:id="rId4"/>
    <p:sldId id="285" r:id="rId5"/>
    <p:sldId id="291" r:id="rId6"/>
    <p:sldId id="292" r:id="rId7"/>
    <p:sldId id="293" r:id="rId8"/>
    <p:sldId id="294" r:id="rId9"/>
    <p:sldId id="316" r:id="rId10"/>
    <p:sldId id="315" r:id="rId11"/>
    <p:sldId id="317" r:id="rId12"/>
    <p:sldId id="260" r:id="rId13"/>
    <p:sldId id="402" r:id="rId14"/>
    <p:sldId id="403" r:id="rId15"/>
    <p:sldId id="318" r:id="rId16"/>
    <p:sldId id="271" r:id="rId17"/>
    <p:sldId id="331" r:id="rId18"/>
    <p:sldId id="307" r:id="rId19"/>
    <p:sldId id="275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EBFF1-09AB-4CB2-894B-A9754FBEF77C}" type="doc">
      <dgm:prSet loTypeId="urn:microsoft.com/office/officeart/2005/8/layout/vList4" loCatId="pictur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PE"/>
        </a:p>
      </dgm:t>
    </dgm:pt>
    <dgm:pt modelId="{E0BB058A-6439-4D20-BB5D-EECDA725B502}">
      <dgm:prSet custT="1"/>
      <dgm:spPr/>
      <dgm:t>
        <a:bodyPr/>
        <a:lstStyle/>
        <a:p>
          <a:pPr algn="just" rtl="0"/>
          <a:r>
            <a:rPr lang="es-ES" sz="2400" dirty="0" err="1">
              <a:latin typeface="Arial Narrow" pitchFamily="34" charset="0"/>
            </a:rPr>
            <a:t>Pyriproxyfen</a:t>
          </a:r>
          <a:r>
            <a:rPr lang="es-ES" sz="2400" dirty="0">
              <a:latin typeface="Arial Narrow" pitchFamily="34" charset="0"/>
            </a:rPr>
            <a:t>, es un análogo sintético de la hormona juvenil que actúa sobre la fisiología de la morfogénesis, reproducción y embriogénesis del mosquito.</a:t>
          </a:r>
        </a:p>
        <a:p>
          <a:pPr algn="r" rtl="0"/>
          <a:r>
            <a:rPr lang="es-ES" sz="1800" dirty="0">
              <a:latin typeface="Arial Narrow" pitchFamily="34" charset="0"/>
            </a:rPr>
            <a:t> </a:t>
          </a:r>
          <a:r>
            <a:rPr lang="es-ES" sz="1400" dirty="0">
              <a:latin typeface="Arial Narrow" pitchFamily="34" charset="0"/>
            </a:rPr>
            <a:t>(Berti &amp; </a:t>
          </a:r>
          <a:r>
            <a:rPr lang="es-ES" sz="1400" dirty="0" err="1">
              <a:latin typeface="Arial Narrow" pitchFamily="34" charset="0"/>
            </a:rPr>
            <a:t>Zimmerman</a:t>
          </a:r>
          <a:r>
            <a:rPr lang="es-ES" sz="1400" dirty="0">
              <a:latin typeface="Arial Narrow" pitchFamily="34" charset="0"/>
            </a:rPr>
            <a:t>, 1998)</a:t>
          </a:r>
          <a:endParaRPr lang="es-PE" sz="1400" dirty="0">
            <a:latin typeface="Arial Narrow" pitchFamily="34" charset="0"/>
          </a:endParaRPr>
        </a:p>
      </dgm:t>
    </dgm:pt>
    <dgm:pt modelId="{356C4C3D-5798-4BF9-AF18-49AAF24DD3C7}" type="parTrans" cxnId="{D4D361EF-FB51-48ED-9AA0-32CA23685FC2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969840F5-3AA0-4063-BAB0-8E8A4FD28747}" type="sibTrans" cxnId="{D4D361EF-FB51-48ED-9AA0-32CA23685FC2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4CF1AEBE-6C80-4A7E-903D-B503BD52AA3E}">
      <dgm:prSet custT="1"/>
      <dgm:spPr/>
      <dgm:t>
        <a:bodyPr/>
        <a:lstStyle/>
        <a:p>
          <a:pPr algn="l" rtl="0"/>
          <a:r>
            <a:rPr lang="es-ES" sz="2400" dirty="0">
              <a:latin typeface="Arial Narrow" pitchFamily="34" charset="0"/>
            </a:rPr>
            <a:t>Se basa en la interrupción del normal crecimiento y desarrollo, inhibiendo la emergencia de adultos y/o afectando la normal reproducción del insecto adulto</a:t>
          </a:r>
        </a:p>
        <a:p>
          <a:pPr algn="r" rtl="0"/>
          <a:r>
            <a:rPr lang="es-ES" sz="1400" dirty="0">
              <a:latin typeface="Arial Narrow" pitchFamily="34" charset="0"/>
            </a:rPr>
            <a:t> (Berti &amp; </a:t>
          </a:r>
          <a:r>
            <a:rPr lang="es-ES" sz="1400" dirty="0" err="1">
              <a:latin typeface="Arial Narrow" pitchFamily="34" charset="0"/>
            </a:rPr>
            <a:t>Zimmerman</a:t>
          </a:r>
          <a:r>
            <a:rPr lang="es-ES" sz="1400" dirty="0">
              <a:latin typeface="Arial Narrow" pitchFamily="34" charset="0"/>
            </a:rPr>
            <a:t>, 1998).</a:t>
          </a:r>
          <a:endParaRPr lang="es-PE" sz="1400" dirty="0">
            <a:latin typeface="Arial Narrow" pitchFamily="34" charset="0"/>
          </a:endParaRPr>
        </a:p>
      </dgm:t>
    </dgm:pt>
    <dgm:pt modelId="{065D7DDB-BEFD-4A0C-96B2-0AF79158F9FF}" type="parTrans" cxnId="{5907D040-E1E6-4ECA-A155-CCCC5760B0EF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606636D3-0F36-4023-9B02-0092361C6669}" type="sibTrans" cxnId="{5907D040-E1E6-4ECA-A155-CCCC5760B0EF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91C02489-5D97-4805-8A14-932CBF85FEFC}">
      <dgm:prSet custT="1"/>
      <dgm:spPr/>
      <dgm:t>
        <a:bodyPr/>
        <a:lstStyle/>
        <a:p>
          <a:pPr algn="l" rtl="0"/>
          <a:r>
            <a:rPr lang="es-ES" sz="2400" dirty="0">
              <a:latin typeface="Arial Narrow" pitchFamily="34" charset="0"/>
            </a:rPr>
            <a:t>Son biológicamente específicos, no tóxicos al hombre o a los mamíferos, biodegradables y menos propensos al desarrollo de resistencia </a:t>
          </a:r>
        </a:p>
        <a:p>
          <a:pPr algn="r" rtl="0"/>
          <a:r>
            <a:rPr lang="es-ES" sz="1400" dirty="0">
              <a:latin typeface="Arial Narrow" pitchFamily="34" charset="0"/>
            </a:rPr>
            <a:t>(Mulla et al., 1974, 1985, 1986; Aguilera et al., 2001). </a:t>
          </a:r>
          <a:endParaRPr lang="es-PE" sz="1400" dirty="0">
            <a:latin typeface="Arial Narrow" pitchFamily="34" charset="0"/>
          </a:endParaRPr>
        </a:p>
      </dgm:t>
    </dgm:pt>
    <dgm:pt modelId="{3A1ACCDE-175A-4C2B-A5AB-3244B628B1BC}" type="parTrans" cxnId="{E9EA8D8C-006F-4756-9DD9-75F6B4527851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B40D54DC-BD15-4930-BD63-334A5977D36D}" type="sibTrans" cxnId="{E9EA8D8C-006F-4756-9DD9-75F6B4527851}">
      <dgm:prSet/>
      <dgm:spPr/>
      <dgm:t>
        <a:bodyPr/>
        <a:lstStyle/>
        <a:p>
          <a:endParaRPr lang="es-PE" sz="1800">
            <a:latin typeface="Arial Narrow" pitchFamily="34" charset="0"/>
          </a:endParaRPr>
        </a:p>
      </dgm:t>
    </dgm:pt>
    <dgm:pt modelId="{DFC5C5BB-4DA3-4DC7-A08F-C9E572CF0622}" type="pres">
      <dgm:prSet presAssocID="{A02EBFF1-09AB-4CB2-894B-A9754FBEF77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8A59AF0-461F-403E-A20B-6DA5E6780235}" type="pres">
      <dgm:prSet presAssocID="{E0BB058A-6439-4D20-BB5D-EECDA725B502}" presName="comp" presStyleCnt="0"/>
      <dgm:spPr/>
    </dgm:pt>
    <dgm:pt modelId="{BB673F67-EBF8-44F7-A2FB-607CEBB07A27}" type="pres">
      <dgm:prSet presAssocID="{E0BB058A-6439-4D20-BB5D-EECDA725B502}" presName="box" presStyleLbl="node1" presStyleIdx="0" presStyleCnt="3"/>
      <dgm:spPr/>
      <dgm:t>
        <a:bodyPr/>
        <a:lstStyle/>
        <a:p>
          <a:endParaRPr lang="es-PE"/>
        </a:p>
      </dgm:t>
    </dgm:pt>
    <dgm:pt modelId="{94088A1E-BED7-4902-9110-0DF41C2E02D2}" type="pres">
      <dgm:prSet presAssocID="{E0BB058A-6439-4D20-BB5D-EECDA725B502}" presName="img" presStyleLbl="fgImgPlace1" presStyleIdx="0" presStyleCnt="3" custScaleX="82796" custLinFactNeighborX="-1516" custLinFactNeighborY="-20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7A8704-8E9B-434C-97FC-DEA9F3BAB61C}" type="pres">
      <dgm:prSet presAssocID="{E0BB058A-6439-4D20-BB5D-EECDA725B5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D60FA4E-3B25-4570-8464-95CC6AED8087}" type="pres">
      <dgm:prSet presAssocID="{969840F5-3AA0-4063-BAB0-8E8A4FD28747}" presName="spacer" presStyleCnt="0"/>
      <dgm:spPr/>
    </dgm:pt>
    <dgm:pt modelId="{142BADD8-10E4-41FD-901E-564F8F1CAD8A}" type="pres">
      <dgm:prSet presAssocID="{4CF1AEBE-6C80-4A7E-903D-B503BD52AA3E}" presName="comp" presStyleCnt="0"/>
      <dgm:spPr/>
    </dgm:pt>
    <dgm:pt modelId="{EC44458B-89DB-4367-96DE-A423E3E7C67E}" type="pres">
      <dgm:prSet presAssocID="{4CF1AEBE-6C80-4A7E-903D-B503BD52AA3E}" presName="box" presStyleLbl="node1" presStyleIdx="1" presStyleCnt="3"/>
      <dgm:spPr/>
      <dgm:t>
        <a:bodyPr/>
        <a:lstStyle/>
        <a:p>
          <a:endParaRPr lang="es-PE"/>
        </a:p>
      </dgm:t>
    </dgm:pt>
    <dgm:pt modelId="{8EEAEF2D-4AA3-4ED1-956F-B886FA5ACB10}" type="pres">
      <dgm:prSet presAssocID="{4CF1AEBE-6C80-4A7E-903D-B503BD52AA3E}" presName="img" presStyleLbl="fgImgPlace1" presStyleIdx="1" presStyleCnt="3" custScaleX="827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9E40FD5-E7FB-4BD8-B8CA-837B448E417B}" type="pres">
      <dgm:prSet presAssocID="{4CF1AEBE-6C80-4A7E-903D-B503BD52AA3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C63777-BCAA-4322-9351-B92F4411623E}" type="pres">
      <dgm:prSet presAssocID="{606636D3-0F36-4023-9B02-0092361C6669}" presName="spacer" presStyleCnt="0"/>
      <dgm:spPr/>
    </dgm:pt>
    <dgm:pt modelId="{A2664187-357E-41D6-A02A-2CB8F2FE2101}" type="pres">
      <dgm:prSet presAssocID="{91C02489-5D97-4805-8A14-932CBF85FEFC}" presName="comp" presStyleCnt="0"/>
      <dgm:spPr/>
    </dgm:pt>
    <dgm:pt modelId="{D559DE60-C208-40A9-AA63-1A19564B85F9}" type="pres">
      <dgm:prSet presAssocID="{91C02489-5D97-4805-8A14-932CBF85FEFC}" presName="box" presStyleLbl="node1" presStyleIdx="2" presStyleCnt="3"/>
      <dgm:spPr/>
      <dgm:t>
        <a:bodyPr/>
        <a:lstStyle/>
        <a:p>
          <a:endParaRPr lang="es-PE"/>
        </a:p>
      </dgm:t>
    </dgm:pt>
    <dgm:pt modelId="{00C9CB79-3DC9-4743-9D06-9B171E4059B7}" type="pres">
      <dgm:prSet presAssocID="{91C02489-5D97-4805-8A14-932CBF85FEFC}" presName="img" presStyleLbl="fgImgPlace1" presStyleIdx="2" presStyleCnt="3" custScaleX="8279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A77C2D5-C200-40D2-B40F-1FD94EFABFF7}" type="pres">
      <dgm:prSet presAssocID="{91C02489-5D97-4805-8A14-932CBF85FEF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9EC9F63-7CB7-4410-B380-39F7DB5CA00F}" type="presOf" srcId="{4CF1AEBE-6C80-4A7E-903D-B503BD52AA3E}" destId="{EC44458B-89DB-4367-96DE-A423E3E7C67E}" srcOrd="0" destOrd="0" presId="urn:microsoft.com/office/officeart/2005/8/layout/vList4"/>
    <dgm:cxn modelId="{27BAECF4-19AB-45DD-9110-0EF7EAC21D75}" type="presOf" srcId="{A02EBFF1-09AB-4CB2-894B-A9754FBEF77C}" destId="{DFC5C5BB-4DA3-4DC7-A08F-C9E572CF0622}" srcOrd="0" destOrd="0" presId="urn:microsoft.com/office/officeart/2005/8/layout/vList4"/>
    <dgm:cxn modelId="{BBB330D9-1554-474D-A28B-AE3D67684710}" type="presOf" srcId="{91C02489-5D97-4805-8A14-932CBF85FEFC}" destId="{D559DE60-C208-40A9-AA63-1A19564B85F9}" srcOrd="0" destOrd="0" presId="urn:microsoft.com/office/officeart/2005/8/layout/vList4"/>
    <dgm:cxn modelId="{5907D040-E1E6-4ECA-A155-CCCC5760B0EF}" srcId="{A02EBFF1-09AB-4CB2-894B-A9754FBEF77C}" destId="{4CF1AEBE-6C80-4A7E-903D-B503BD52AA3E}" srcOrd="1" destOrd="0" parTransId="{065D7DDB-BEFD-4A0C-96B2-0AF79158F9FF}" sibTransId="{606636D3-0F36-4023-9B02-0092361C6669}"/>
    <dgm:cxn modelId="{E9EA8D8C-006F-4756-9DD9-75F6B4527851}" srcId="{A02EBFF1-09AB-4CB2-894B-A9754FBEF77C}" destId="{91C02489-5D97-4805-8A14-932CBF85FEFC}" srcOrd="2" destOrd="0" parTransId="{3A1ACCDE-175A-4C2B-A5AB-3244B628B1BC}" sibTransId="{B40D54DC-BD15-4930-BD63-334A5977D36D}"/>
    <dgm:cxn modelId="{D4D361EF-FB51-48ED-9AA0-32CA23685FC2}" srcId="{A02EBFF1-09AB-4CB2-894B-A9754FBEF77C}" destId="{E0BB058A-6439-4D20-BB5D-EECDA725B502}" srcOrd="0" destOrd="0" parTransId="{356C4C3D-5798-4BF9-AF18-49AAF24DD3C7}" sibTransId="{969840F5-3AA0-4063-BAB0-8E8A4FD28747}"/>
    <dgm:cxn modelId="{9C26FDDC-0A9F-4486-B437-BC7F0BACA243}" type="presOf" srcId="{E0BB058A-6439-4D20-BB5D-EECDA725B502}" destId="{BB673F67-EBF8-44F7-A2FB-607CEBB07A27}" srcOrd="0" destOrd="0" presId="urn:microsoft.com/office/officeart/2005/8/layout/vList4"/>
    <dgm:cxn modelId="{696ABAEF-71FF-411A-8D69-B5CDF7098AA5}" type="presOf" srcId="{4CF1AEBE-6C80-4A7E-903D-B503BD52AA3E}" destId="{09E40FD5-E7FB-4BD8-B8CA-837B448E417B}" srcOrd="1" destOrd="0" presId="urn:microsoft.com/office/officeart/2005/8/layout/vList4"/>
    <dgm:cxn modelId="{AC109FDC-0067-4D4A-9548-7AE8E42FCEF1}" type="presOf" srcId="{91C02489-5D97-4805-8A14-932CBF85FEFC}" destId="{EA77C2D5-C200-40D2-B40F-1FD94EFABFF7}" srcOrd="1" destOrd="0" presId="urn:microsoft.com/office/officeart/2005/8/layout/vList4"/>
    <dgm:cxn modelId="{78801D28-D5BB-4CF8-9A5D-C7FDA6BE83A4}" type="presOf" srcId="{E0BB058A-6439-4D20-BB5D-EECDA725B502}" destId="{837A8704-8E9B-434C-97FC-DEA9F3BAB61C}" srcOrd="1" destOrd="0" presId="urn:microsoft.com/office/officeart/2005/8/layout/vList4"/>
    <dgm:cxn modelId="{8390C689-4811-41D9-96A9-DA90CAFC2360}" type="presParOf" srcId="{DFC5C5BB-4DA3-4DC7-A08F-C9E572CF0622}" destId="{28A59AF0-461F-403E-A20B-6DA5E6780235}" srcOrd="0" destOrd="0" presId="urn:microsoft.com/office/officeart/2005/8/layout/vList4"/>
    <dgm:cxn modelId="{E14466D0-E172-4B38-A06D-5868E7CC0761}" type="presParOf" srcId="{28A59AF0-461F-403E-A20B-6DA5E6780235}" destId="{BB673F67-EBF8-44F7-A2FB-607CEBB07A27}" srcOrd="0" destOrd="0" presId="urn:microsoft.com/office/officeart/2005/8/layout/vList4"/>
    <dgm:cxn modelId="{1CB6D62D-8369-48B1-84B2-72D940DB9ECB}" type="presParOf" srcId="{28A59AF0-461F-403E-A20B-6DA5E6780235}" destId="{94088A1E-BED7-4902-9110-0DF41C2E02D2}" srcOrd="1" destOrd="0" presId="urn:microsoft.com/office/officeart/2005/8/layout/vList4"/>
    <dgm:cxn modelId="{B742D51D-E2E1-421E-B06A-3CD35E69B1A9}" type="presParOf" srcId="{28A59AF0-461F-403E-A20B-6DA5E6780235}" destId="{837A8704-8E9B-434C-97FC-DEA9F3BAB61C}" srcOrd="2" destOrd="0" presId="urn:microsoft.com/office/officeart/2005/8/layout/vList4"/>
    <dgm:cxn modelId="{BCFAB048-42AA-4387-B056-851A0CCB8DE0}" type="presParOf" srcId="{DFC5C5BB-4DA3-4DC7-A08F-C9E572CF0622}" destId="{5D60FA4E-3B25-4570-8464-95CC6AED8087}" srcOrd="1" destOrd="0" presId="urn:microsoft.com/office/officeart/2005/8/layout/vList4"/>
    <dgm:cxn modelId="{FB28C5DE-898F-4E5C-9CB7-619807489CA7}" type="presParOf" srcId="{DFC5C5BB-4DA3-4DC7-A08F-C9E572CF0622}" destId="{142BADD8-10E4-41FD-901E-564F8F1CAD8A}" srcOrd="2" destOrd="0" presId="urn:microsoft.com/office/officeart/2005/8/layout/vList4"/>
    <dgm:cxn modelId="{8B785264-ACC8-4AA6-8319-66BC5D2BDAE8}" type="presParOf" srcId="{142BADD8-10E4-41FD-901E-564F8F1CAD8A}" destId="{EC44458B-89DB-4367-96DE-A423E3E7C67E}" srcOrd="0" destOrd="0" presId="urn:microsoft.com/office/officeart/2005/8/layout/vList4"/>
    <dgm:cxn modelId="{8456B53D-48D3-4071-876A-824D707461AD}" type="presParOf" srcId="{142BADD8-10E4-41FD-901E-564F8F1CAD8A}" destId="{8EEAEF2D-4AA3-4ED1-956F-B886FA5ACB10}" srcOrd="1" destOrd="0" presId="urn:microsoft.com/office/officeart/2005/8/layout/vList4"/>
    <dgm:cxn modelId="{FA8DFFEF-A346-4896-9CFB-7487A1B8EF92}" type="presParOf" srcId="{142BADD8-10E4-41FD-901E-564F8F1CAD8A}" destId="{09E40FD5-E7FB-4BD8-B8CA-837B448E417B}" srcOrd="2" destOrd="0" presId="urn:microsoft.com/office/officeart/2005/8/layout/vList4"/>
    <dgm:cxn modelId="{BF69DE43-D1B1-4D71-9E5C-CB61948EC524}" type="presParOf" srcId="{DFC5C5BB-4DA3-4DC7-A08F-C9E572CF0622}" destId="{BCC63777-BCAA-4322-9351-B92F4411623E}" srcOrd="3" destOrd="0" presId="urn:microsoft.com/office/officeart/2005/8/layout/vList4"/>
    <dgm:cxn modelId="{40DD2410-5C7C-486F-8A90-BD1C1637916B}" type="presParOf" srcId="{DFC5C5BB-4DA3-4DC7-A08F-C9E572CF0622}" destId="{A2664187-357E-41D6-A02A-2CB8F2FE2101}" srcOrd="4" destOrd="0" presId="urn:microsoft.com/office/officeart/2005/8/layout/vList4"/>
    <dgm:cxn modelId="{A25A1CE0-DA6E-4147-A1AE-7946ADD3377D}" type="presParOf" srcId="{A2664187-357E-41D6-A02A-2CB8F2FE2101}" destId="{D559DE60-C208-40A9-AA63-1A19564B85F9}" srcOrd="0" destOrd="0" presId="urn:microsoft.com/office/officeart/2005/8/layout/vList4"/>
    <dgm:cxn modelId="{EDE6CC5D-A30B-4B75-B9BC-67BF4DCA0391}" type="presParOf" srcId="{A2664187-357E-41D6-A02A-2CB8F2FE2101}" destId="{00C9CB79-3DC9-4743-9D06-9B171E4059B7}" srcOrd="1" destOrd="0" presId="urn:microsoft.com/office/officeart/2005/8/layout/vList4"/>
    <dgm:cxn modelId="{D101D132-4031-44B7-8490-66FF96674539}" type="presParOf" srcId="{A2664187-357E-41D6-A02A-2CB8F2FE2101}" destId="{EA77C2D5-C200-40D2-B40F-1FD94EFABF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73F67-EBF8-44F7-A2FB-607CEBB07A27}">
      <dsp:nvSpPr>
        <dsp:cNvPr id="0" name=""/>
        <dsp:cNvSpPr/>
      </dsp:nvSpPr>
      <dsp:spPr>
        <a:xfrm>
          <a:off x="0" y="0"/>
          <a:ext cx="11526591" cy="1687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>
              <a:latin typeface="Arial Narrow" pitchFamily="34" charset="0"/>
            </a:rPr>
            <a:t>Pyriproxyfen</a:t>
          </a:r>
          <a:r>
            <a:rPr lang="es-ES" sz="2400" kern="1200" dirty="0">
              <a:latin typeface="Arial Narrow" pitchFamily="34" charset="0"/>
            </a:rPr>
            <a:t>, es un análogo sintético de la hormona juvenil que actúa sobre la fisiología de la morfogénesis, reproducción y embriogénesis del mosquito.</a:t>
          </a:r>
        </a:p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Arial Narrow" pitchFamily="34" charset="0"/>
            </a:rPr>
            <a:t> </a:t>
          </a:r>
          <a:r>
            <a:rPr lang="es-ES" sz="1400" kern="1200" dirty="0">
              <a:latin typeface="Arial Narrow" pitchFamily="34" charset="0"/>
            </a:rPr>
            <a:t>(Berti &amp; </a:t>
          </a:r>
          <a:r>
            <a:rPr lang="es-ES" sz="1400" kern="1200" dirty="0" err="1">
              <a:latin typeface="Arial Narrow" pitchFamily="34" charset="0"/>
            </a:rPr>
            <a:t>Zimmerman</a:t>
          </a:r>
          <a:r>
            <a:rPr lang="es-ES" sz="1400" kern="1200" dirty="0">
              <a:latin typeface="Arial Narrow" pitchFamily="34" charset="0"/>
            </a:rPr>
            <a:t>, 1998)</a:t>
          </a:r>
          <a:endParaRPr lang="es-PE" sz="1400" kern="1200" dirty="0">
            <a:latin typeface="Arial Narrow" pitchFamily="34" charset="0"/>
          </a:endParaRPr>
        </a:p>
      </dsp:txBody>
      <dsp:txXfrm>
        <a:off x="2474087" y="0"/>
        <a:ext cx="9052504" cy="1687687"/>
      </dsp:txXfrm>
    </dsp:sp>
    <dsp:sp modelId="{94088A1E-BED7-4902-9110-0DF41C2E02D2}">
      <dsp:nvSpPr>
        <dsp:cNvPr id="0" name=""/>
        <dsp:cNvSpPr/>
      </dsp:nvSpPr>
      <dsp:spPr>
        <a:xfrm>
          <a:off x="332123" y="141671"/>
          <a:ext cx="1908711" cy="13501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4458B-89DB-4367-96DE-A423E3E7C67E}">
      <dsp:nvSpPr>
        <dsp:cNvPr id="0" name=""/>
        <dsp:cNvSpPr/>
      </dsp:nvSpPr>
      <dsp:spPr>
        <a:xfrm>
          <a:off x="0" y="1856456"/>
          <a:ext cx="11526591" cy="1687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Arial Narrow" pitchFamily="34" charset="0"/>
            </a:rPr>
            <a:t>Se basa en la interrupción del normal crecimiento y desarrollo, inhibiendo la emergencia de adultos y/o afectando la normal reproducción del insecto adulto</a:t>
          </a:r>
        </a:p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Arial Narrow" pitchFamily="34" charset="0"/>
            </a:rPr>
            <a:t> (Berti &amp; </a:t>
          </a:r>
          <a:r>
            <a:rPr lang="es-ES" sz="1400" kern="1200" dirty="0" err="1">
              <a:latin typeface="Arial Narrow" pitchFamily="34" charset="0"/>
            </a:rPr>
            <a:t>Zimmerman</a:t>
          </a:r>
          <a:r>
            <a:rPr lang="es-ES" sz="1400" kern="1200" dirty="0">
              <a:latin typeface="Arial Narrow" pitchFamily="34" charset="0"/>
            </a:rPr>
            <a:t>, 1998).</a:t>
          </a:r>
          <a:endParaRPr lang="es-PE" sz="1400" kern="1200" dirty="0">
            <a:latin typeface="Arial Narrow" pitchFamily="34" charset="0"/>
          </a:endParaRPr>
        </a:p>
      </dsp:txBody>
      <dsp:txXfrm>
        <a:off x="2474087" y="1856456"/>
        <a:ext cx="9052504" cy="1687687"/>
      </dsp:txXfrm>
    </dsp:sp>
    <dsp:sp modelId="{8EEAEF2D-4AA3-4ED1-956F-B886FA5ACB10}">
      <dsp:nvSpPr>
        <dsp:cNvPr id="0" name=""/>
        <dsp:cNvSpPr/>
      </dsp:nvSpPr>
      <dsp:spPr>
        <a:xfrm>
          <a:off x="367072" y="2025224"/>
          <a:ext cx="1908711" cy="13501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9DE60-C208-40A9-AA63-1A19564B85F9}">
      <dsp:nvSpPr>
        <dsp:cNvPr id="0" name=""/>
        <dsp:cNvSpPr/>
      </dsp:nvSpPr>
      <dsp:spPr>
        <a:xfrm>
          <a:off x="0" y="3712912"/>
          <a:ext cx="11526591" cy="1687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Arial Narrow" pitchFamily="34" charset="0"/>
            </a:rPr>
            <a:t>Son biológicamente específicos, no tóxicos al hombre o a los mamíferos, biodegradables y menos propensos al desarrollo de resistencia </a:t>
          </a:r>
        </a:p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Arial Narrow" pitchFamily="34" charset="0"/>
            </a:rPr>
            <a:t>(Mulla et al., 1974, 1985, 1986; Aguilera et al., 2001). </a:t>
          </a:r>
          <a:endParaRPr lang="es-PE" sz="1400" kern="1200" dirty="0">
            <a:latin typeface="Arial Narrow" pitchFamily="34" charset="0"/>
          </a:endParaRPr>
        </a:p>
      </dsp:txBody>
      <dsp:txXfrm>
        <a:off x="2474087" y="3712912"/>
        <a:ext cx="9052504" cy="1687687"/>
      </dsp:txXfrm>
    </dsp:sp>
    <dsp:sp modelId="{00C9CB79-3DC9-4743-9D06-9B171E4059B7}">
      <dsp:nvSpPr>
        <dsp:cNvPr id="0" name=""/>
        <dsp:cNvSpPr/>
      </dsp:nvSpPr>
      <dsp:spPr>
        <a:xfrm>
          <a:off x="367072" y="3881681"/>
          <a:ext cx="1908711" cy="13501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5F4C5-6116-45A0-A760-A2F4EA8265BA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9AF82-BE2B-41AB-860E-AC3247FE49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852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67725-6481-4334-A759-EE4418492139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798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40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4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73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821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359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033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120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10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82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610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8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956733"/>
            <a:ext cx="10515600" cy="541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BED2-2B61-4094-AFFD-8E93FF8B1120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0951-5A78-465B-ADB7-D06AEEE63D53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0 Imagen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36207"/>
            <a:ext cx="3117850" cy="55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9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52661" y="6352162"/>
            <a:ext cx="6430867" cy="234168"/>
          </a:xfrm>
        </p:spPr>
        <p:txBody>
          <a:bodyPr>
            <a:normAutofit fontScale="77500" lnSpcReduction="20000"/>
          </a:bodyPr>
          <a:lstStyle/>
          <a:p>
            <a:r>
              <a:rPr lang="es-PE" sz="1200" dirty="0"/>
              <a:t>Equipo Técnico de la Oficina de Vigilancia Sanitaria - Dirección de Salud Ambiental e Inocuidad Alimentaria – DIRIS LIMA ESTE</a:t>
            </a: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86265" y="1061978"/>
            <a:ext cx="11542142" cy="1940014"/>
          </a:xfrm>
        </p:spPr>
        <p:txBody>
          <a:bodyPr>
            <a:noAutofit/>
          </a:bodyPr>
          <a:lstStyle/>
          <a:p>
            <a:r>
              <a:rPr lang="es-PE" sz="4400" b="1" dirty="0"/>
              <a:t>VIGILANCIA Y CONTROL VECTORIAL EN EL AMBITO DE LA DIRECCION DE REDES INTEGRADAS DE SALUD LIMA ESTE.</a:t>
            </a:r>
          </a:p>
        </p:txBody>
      </p:sp>
      <p:sp>
        <p:nvSpPr>
          <p:cNvPr id="5" name="object 7"/>
          <p:cNvSpPr>
            <a:spLocks noChangeArrowheads="1"/>
          </p:cNvSpPr>
          <p:nvPr/>
        </p:nvSpPr>
        <p:spPr bwMode="auto">
          <a:xfrm>
            <a:off x="4249761" y="3451123"/>
            <a:ext cx="1974057" cy="2002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object 7"/>
          <p:cNvSpPr txBox="1"/>
          <p:nvPr/>
        </p:nvSpPr>
        <p:spPr>
          <a:xfrm>
            <a:off x="459849" y="6072204"/>
            <a:ext cx="22660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El Agustino,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es-PE" sz="1200" dirty="0">
                <a:latin typeface="Calibri"/>
                <a:cs typeface="Calibri"/>
              </a:rPr>
              <a:t>23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lang="es-PE" sz="1200" spc="-10" dirty="0">
                <a:latin typeface="Calibri"/>
                <a:cs typeface="Calibri"/>
              </a:rPr>
              <a:t>enero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</a:t>
            </a:r>
            <a:r>
              <a:rPr lang="es-PE" sz="120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65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436689" y="2747257"/>
            <a:ext cx="3172883" cy="96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2" tIns="49768" rIns="99532" bIns="49768">
            <a:spAutoFit/>
          </a:bodyPr>
          <a:lstStyle>
            <a:lvl1pPr defTabSz="9953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53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53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53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53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PE" sz="1400" b="1" dirty="0"/>
              <a:t>PASOS DE LA TECNICA DE ENCUESTA AEDICA(INSPECCION DE VIVIENDAS)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982917" y="794168"/>
            <a:ext cx="3028949" cy="3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2" tIns="49768" rIns="99532" bIns="4976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altLang="es-PE" sz="1300"/>
              <a:t>1.-ABORDAJE E IDENTIFICACION  </a:t>
            </a:r>
          </a:p>
        </p:txBody>
      </p:sp>
      <p:sp>
        <p:nvSpPr>
          <p:cNvPr id="10261" name="Text Box 17"/>
          <p:cNvSpPr txBox="1">
            <a:spLocks noChangeArrowheads="1"/>
          </p:cNvSpPr>
          <p:nvPr/>
        </p:nvSpPr>
        <p:spPr bwMode="auto">
          <a:xfrm>
            <a:off x="3260528" y="5867749"/>
            <a:ext cx="3481916" cy="3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2" tIns="49768" rIns="99532" bIns="4976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MX" altLang="es-PE" sz="1300" dirty="0"/>
              <a:t>5. RECOLECCIÓN DE INFORMACIÓN</a:t>
            </a:r>
            <a:endParaRPr lang="es-AR" altLang="es-PE" sz="1300" dirty="0"/>
          </a:p>
        </p:txBody>
      </p:sp>
      <p:sp>
        <p:nvSpPr>
          <p:cNvPr id="10246" name="AutoShape 19"/>
          <p:cNvSpPr>
            <a:spLocks noChangeArrowheads="1"/>
          </p:cNvSpPr>
          <p:nvPr/>
        </p:nvSpPr>
        <p:spPr bwMode="auto">
          <a:xfrm rot="-2528527">
            <a:off x="4009828" y="1358033"/>
            <a:ext cx="1983316" cy="733663"/>
          </a:xfrm>
          <a:prstGeom prst="rightArrow">
            <a:avLst>
              <a:gd name="adj1" fmla="val 50000"/>
              <a:gd name="adj2" fmla="val 12109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s-MX" altLang="es-PE"/>
          </a:p>
        </p:txBody>
      </p:sp>
      <p:sp>
        <p:nvSpPr>
          <p:cNvPr id="10247" name="AutoShape 21"/>
          <p:cNvSpPr>
            <a:spLocks noChangeArrowheads="1"/>
          </p:cNvSpPr>
          <p:nvPr/>
        </p:nvSpPr>
        <p:spPr bwMode="auto">
          <a:xfrm rot="-1015598">
            <a:off x="4653996" y="2361447"/>
            <a:ext cx="2203093" cy="717101"/>
          </a:xfrm>
          <a:prstGeom prst="rightArrow">
            <a:avLst>
              <a:gd name="adj1" fmla="val 50000"/>
              <a:gd name="adj2" fmla="val 17461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s-MX" altLang="es-PE"/>
          </a:p>
        </p:txBody>
      </p:sp>
      <p:sp>
        <p:nvSpPr>
          <p:cNvPr id="10248" name="AutoShape 23"/>
          <p:cNvSpPr>
            <a:spLocks noChangeArrowheads="1"/>
          </p:cNvSpPr>
          <p:nvPr/>
        </p:nvSpPr>
        <p:spPr bwMode="auto">
          <a:xfrm rot="3102713" flipV="1">
            <a:off x="3615303" y="4413062"/>
            <a:ext cx="1700785" cy="715263"/>
          </a:xfrm>
          <a:prstGeom prst="rightArrow">
            <a:avLst>
              <a:gd name="adj1" fmla="val 50000"/>
              <a:gd name="adj2" fmla="val 12826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s-MX" altLang="es-PE"/>
          </a:p>
        </p:txBody>
      </p:sp>
      <p:sp>
        <p:nvSpPr>
          <p:cNvPr id="10249" name="AutoShape 24"/>
          <p:cNvSpPr>
            <a:spLocks noChangeArrowheads="1"/>
          </p:cNvSpPr>
          <p:nvPr/>
        </p:nvSpPr>
        <p:spPr bwMode="auto">
          <a:xfrm rot="305915">
            <a:off x="4847587" y="3354086"/>
            <a:ext cx="1820436" cy="733663"/>
          </a:xfrm>
          <a:prstGeom prst="rightArrow">
            <a:avLst>
              <a:gd name="adj1" fmla="val 50000"/>
              <a:gd name="adj2" fmla="val 16187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s-MX" altLang="es-PE"/>
          </a:p>
        </p:txBody>
      </p:sp>
      <p:sp>
        <p:nvSpPr>
          <p:cNvPr id="36" name="35 Elipse"/>
          <p:cNvSpPr/>
          <p:nvPr/>
        </p:nvSpPr>
        <p:spPr>
          <a:xfrm>
            <a:off x="5982917" y="349930"/>
            <a:ext cx="3125326" cy="1189038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pSp>
        <p:nvGrpSpPr>
          <p:cNvPr id="10251" name="1 Grupo"/>
          <p:cNvGrpSpPr>
            <a:grpSpLocks/>
          </p:cNvGrpSpPr>
          <p:nvPr/>
        </p:nvGrpSpPr>
        <p:grpSpPr bwMode="auto">
          <a:xfrm>
            <a:off x="7052145" y="1744724"/>
            <a:ext cx="3325283" cy="1133475"/>
            <a:chOff x="5143500" y="2714625"/>
            <a:chExt cx="3214688" cy="1500188"/>
          </a:xfrm>
        </p:grpSpPr>
        <p:sp>
          <p:nvSpPr>
            <p:cNvPr id="10258" name="Text Box 15"/>
            <p:cNvSpPr txBox="1">
              <a:spLocks noChangeArrowheads="1"/>
            </p:cNvSpPr>
            <p:nvPr/>
          </p:nvSpPr>
          <p:spPr bwMode="auto">
            <a:xfrm>
              <a:off x="5546724" y="3000456"/>
              <a:ext cx="2408238" cy="92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32" tIns="49768" rIns="99532" bIns="49768">
              <a:spAutoFit/>
            </a:bodyPr>
            <a:lstStyle>
              <a:lvl1pPr defTabSz="995363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995363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995363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995363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995363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s-PE" sz="1300" dirty="0"/>
                <a:t>2. INSPECCIÓN CUIDADOSA DE LA VIVIENDA</a:t>
              </a:r>
              <a:endParaRPr lang="es-MX" altLang="es-PE" sz="1300" dirty="0"/>
            </a:p>
          </p:txBody>
        </p:sp>
        <p:sp>
          <p:nvSpPr>
            <p:cNvPr id="38" name="37 Elipse"/>
            <p:cNvSpPr/>
            <p:nvPr/>
          </p:nvSpPr>
          <p:spPr>
            <a:xfrm>
              <a:off x="5143500" y="2714625"/>
              <a:ext cx="3214688" cy="1500188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</p:grp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7347749" y="3638692"/>
            <a:ext cx="3854451" cy="3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32" tIns="49768" rIns="99532" bIns="4976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ES" altLang="es-PE" sz="1300"/>
              <a:t>3. COLECTAR DE LARVAS Y/O PUPAS </a:t>
            </a:r>
          </a:p>
        </p:txBody>
      </p:sp>
      <p:sp>
        <p:nvSpPr>
          <p:cNvPr id="39" name="38 Elipse"/>
          <p:cNvSpPr/>
          <p:nvPr/>
        </p:nvSpPr>
        <p:spPr>
          <a:xfrm>
            <a:off x="7246149" y="3314842"/>
            <a:ext cx="4004733" cy="105410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pSp>
        <p:nvGrpSpPr>
          <p:cNvPr id="10254" name="4 Grupo"/>
          <p:cNvGrpSpPr>
            <a:grpSpLocks/>
          </p:cNvGrpSpPr>
          <p:nvPr/>
        </p:nvGrpSpPr>
        <p:grpSpPr bwMode="auto">
          <a:xfrm>
            <a:off x="7175726" y="4830014"/>
            <a:ext cx="3865033" cy="936625"/>
            <a:chOff x="5856446" y="4421888"/>
            <a:chExt cx="3003962" cy="1053260"/>
          </a:xfrm>
        </p:grpSpPr>
        <p:sp>
          <p:nvSpPr>
            <p:cNvPr id="22" name="21 Elipse"/>
            <p:cNvSpPr/>
            <p:nvPr/>
          </p:nvSpPr>
          <p:spPr>
            <a:xfrm>
              <a:off x="5856446" y="4421888"/>
              <a:ext cx="3003962" cy="1053260"/>
            </a:xfrm>
            <a:prstGeom prst="ellips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10257" name="Text Box 16"/>
            <p:cNvSpPr txBox="1">
              <a:spLocks noChangeArrowheads="1"/>
            </p:cNvSpPr>
            <p:nvPr/>
          </p:nvSpPr>
          <p:spPr bwMode="auto">
            <a:xfrm>
              <a:off x="5879457" y="4711483"/>
              <a:ext cx="2890838" cy="33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32" tIns="49768" rIns="99532" bIns="4976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s-ES" altLang="es-PE" sz="1300"/>
                <a:t>4. ACCION EDUCATIVA</a:t>
              </a:r>
            </a:p>
          </p:txBody>
        </p:sp>
      </p:grpSp>
      <p:sp>
        <p:nvSpPr>
          <p:cNvPr id="10255" name="AutoShape 24"/>
          <p:cNvSpPr>
            <a:spLocks noChangeArrowheads="1"/>
          </p:cNvSpPr>
          <p:nvPr/>
        </p:nvSpPr>
        <p:spPr bwMode="auto">
          <a:xfrm rot="1585330">
            <a:off x="4764731" y="4185254"/>
            <a:ext cx="1715489" cy="733663"/>
          </a:xfrm>
          <a:prstGeom prst="rightArrow">
            <a:avLst>
              <a:gd name="adj1" fmla="val 50000"/>
              <a:gd name="adj2" fmla="val 14122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s-MX" altLang="es-PE"/>
          </a:p>
        </p:txBody>
      </p:sp>
      <p:sp>
        <p:nvSpPr>
          <p:cNvPr id="23" name="22 Elipse"/>
          <p:cNvSpPr/>
          <p:nvPr/>
        </p:nvSpPr>
        <p:spPr>
          <a:xfrm>
            <a:off x="3294844" y="5491926"/>
            <a:ext cx="3402178" cy="1189038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7170" name="Picture 2" descr="Resultado de imagen para inspeccion de viviendas">
            <a:extLst>
              <a:ext uri="{FF2B5EF4-FFF2-40B4-BE49-F238E27FC236}">
                <a16:creationId xmlns="" xmlns:a16="http://schemas.microsoft.com/office/drawing/2014/main" id="{9C35DA73-96A3-4087-A518-A2A234979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6" y="4190021"/>
            <a:ext cx="2381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3E0FAF2-7F59-4436-A223-6955CA0C84D1}"/>
              </a:ext>
            </a:extLst>
          </p:cNvPr>
          <p:cNvSpPr/>
          <p:nvPr/>
        </p:nvSpPr>
        <p:spPr>
          <a:xfrm>
            <a:off x="168717" y="643567"/>
            <a:ext cx="4011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PE" sz="1200" b="1" dirty="0">
                <a:solidFill>
                  <a:srgbClr val="000000"/>
                </a:solidFill>
                <a:latin typeface="Arial" panose="020B0604020202020204" pitchFamily="34" charset="0"/>
              </a:rPr>
              <a:t>Vivienda Inspeccionada: </a:t>
            </a:r>
            <a:r>
              <a:rPr lang="es-PE" sz="1200" dirty="0">
                <a:solidFill>
                  <a:srgbClr val="000000"/>
                </a:solidFill>
                <a:latin typeface="Arial" panose="020B0604020202020204" pitchFamily="34" charset="0"/>
              </a:rPr>
              <a:t>Vivienda en la cual se ha realizado la inspección del 100% de sus ambientes, la cual consiste en buscar en forma minuciosa y sistemática en el interior de las viviendas los depósitos/reservorios que almacenen agua, ya sea para consumo doméstico u otro uso, o que puedan ser criaderos potenciales y/o reales de huevos, larvas o pupas del vector del dengue, para su inmediato tratamiento químico o mecánico o su eliminación. </a:t>
            </a:r>
          </a:p>
        </p:txBody>
      </p:sp>
    </p:spTree>
    <p:extLst>
      <p:ext uri="{BB962C8B-B14F-4D97-AF65-F5344CB8AC3E}">
        <p14:creationId xmlns:p14="http://schemas.microsoft.com/office/powerpoint/2010/main" val="280926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b="1" dirty="0"/>
              <a:t>Los indicadores entomológicos </a:t>
            </a:r>
            <a:endParaRPr lang="es-P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s-PE" sz="3200" dirty="0"/>
          </a:p>
          <a:p>
            <a:pPr lvl="0"/>
            <a:r>
              <a:rPr lang="es-ES" b="1" dirty="0"/>
              <a:t>Índice </a:t>
            </a:r>
            <a:r>
              <a:rPr lang="es-ES" b="1" dirty="0" err="1"/>
              <a:t>Aédico</a:t>
            </a:r>
            <a:r>
              <a:rPr lang="es-ES" b="1" dirty="0"/>
              <a:t> (IA):</a:t>
            </a:r>
            <a:r>
              <a:rPr lang="es-ES" dirty="0"/>
              <a:t> que es el porcentaje de casas positivas, en una determinada localidad.</a:t>
            </a:r>
            <a:endParaRPr lang="es-PE" sz="4000" dirty="0"/>
          </a:p>
          <a:p>
            <a:pPr lvl="0"/>
            <a:r>
              <a:rPr lang="es-ES" b="1" dirty="0"/>
              <a:t>Índice de Recipientes (IR):</a:t>
            </a:r>
            <a:r>
              <a:rPr lang="es-ES" dirty="0"/>
              <a:t> que es el porcentaje de recipientes positivos a larvas III y IV y pupas de </a:t>
            </a:r>
            <a:r>
              <a:rPr lang="es-ES" i="1" dirty="0" err="1"/>
              <a:t>Ae</a:t>
            </a:r>
            <a:r>
              <a:rPr lang="es-ES" i="1" dirty="0"/>
              <a:t>. aegypti</a:t>
            </a:r>
            <a:r>
              <a:rPr lang="es-ES" dirty="0"/>
              <a:t> en una localidad.</a:t>
            </a:r>
            <a:endParaRPr lang="es-PE" sz="4000" dirty="0"/>
          </a:p>
          <a:p>
            <a:pPr lvl="0"/>
            <a:r>
              <a:rPr lang="es-ES" b="1" dirty="0"/>
              <a:t>Índice de </a:t>
            </a:r>
            <a:r>
              <a:rPr lang="es-ES" b="1" dirty="0" err="1"/>
              <a:t>Breteau</a:t>
            </a:r>
            <a:r>
              <a:rPr lang="es-ES" b="1" dirty="0"/>
              <a:t> (IB):</a:t>
            </a:r>
            <a:r>
              <a:rPr lang="es-ES" dirty="0"/>
              <a:t> que es el porcentaje de recipientes positivos en las casas inspeccionadas de la localidad.</a:t>
            </a:r>
            <a:endParaRPr lang="es-PE" sz="4000" dirty="0"/>
          </a:p>
          <a:p>
            <a:pPr lvl="0"/>
            <a:r>
              <a:rPr lang="es-ES" b="1" dirty="0"/>
              <a:t>Índice </a:t>
            </a:r>
            <a:r>
              <a:rPr lang="es-ES" b="1" dirty="0" err="1"/>
              <a:t>Pupal</a:t>
            </a:r>
            <a:r>
              <a:rPr lang="es-ES" b="1" dirty="0"/>
              <a:t> (IP):</a:t>
            </a:r>
            <a:r>
              <a:rPr lang="es-ES" dirty="0"/>
              <a:t> es el número total de pupas por criaderos.</a:t>
            </a:r>
          </a:p>
          <a:p>
            <a:pPr lvl="1"/>
            <a:r>
              <a:rPr lang="es-ES" dirty="0"/>
              <a:t>Control de calidad: 10% de las muestras se deja para observación.</a:t>
            </a:r>
          </a:p>
          <a:p>
            <a:pPr lvl="0"/>
            <a:endParaRPr lang="es-ES" sz="4000" dirty="0"/>
          </a:p>
          <a:p>
            <a:pPr lvl="0"/>
            <a:endParaRPr lang="es-PE" sz="4000" dirty="0"/>
          </a:p>
        </p:txBody>
      </p:sp>
      <p:pic>
        <p:nvPicPr>
          <p:cNvPr id="4" name="Picture 5" descr="DGSA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9"/>
          <a:stretch>
            <a:fillRect/>
          </a:stretch>
        </p:blipFill>
        <p:spPr bwMode="auto">
          <a:xfrm>
            <a:off x="9028091" y="6193293"/>
            <a:ext cx="2464158" cy="3400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1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07903" y="53752"/>
            <a:ext cx="7620000" cy="1143000"/>
          </a:xfrm>
        </p:spPr>
        <p:txBody>
          <a:bodyPr/>
          <a:lstStyle/>
          <a:p>
            <a:r>
              <a:rPr lang="es-PE" dirty="0"/>
              <a:t>El </a:t>
            </a:r>
            <a:r>
              <a:rPr lang="es-PE" dirty="0" err="1"/>
              <a:t>pyriproxyfen</a:t>
            </a:r>
            <a:endParaRPr lang="es-PE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88406"/>
              </p:ext>
            </p:extLst>
          </p:nvPr>
        </p:nvGraphicFramePr>
        <p:xfrm>
          <a:off x="386366" y="1196752"/>
          <a:ext cx="115265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56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1912" y="192962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Tabla 1.</a:t>
            </a:r>
            <a:r>
              <a:rPr lang="es-PE" sz="1400" dirty="0"/>
              <a:t> Cantidades necesarias para aplicar </a:t>
            </a:r>
            <a:r>
              <a:rPr lang="es-PE" sz="1400" dirty="0" err="1"/>
              <a:t>pyriproxyfen</a:t>
            </a:r>
            <a:r>
              <a:rPr lang="es-PE" sz="1400" dirty="0"/>
              <a:t> por litro de agua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6409" y="1938336"/>
            <a:ext cx="388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Tabla 2.</a:t>
            </a:r>
            <a:r>
              <a:rPr lang="es-PE" sz="1400" dirty="0"/>
              <a:t> Cantidades de </a:t>
            </a:r>
            <a:r>
              <a:rPr lang="es-PE" sz="1400" dirty="0" err="1"/>
              <a:t>pyriproxyfen</a:t>
            </a:r>
            <a:r>
              <a:rPr lang="es-PE" sz="1400" dirty="0"/>
              <a:t> usando la cuchara dosificadora de 0,1 y 1 g por litro de agua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19472" y="14123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Dosificación para la aplicación de </a:t>
            </a:r>
            <a:r>
              <a:rPr lang="es-PE" b="1" dirty="0" err="1"/>
              <a:t>pyriproxyfen</a:t>
            </a:r>
            <a:r>
              <a:rPr lang="es-PE" b="1" dirty="0"/>
              <a:t> a una dosis de 0,01 mg/L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12214"/>
              </p:ext>
            </p:extLst>
          </p:nvPr>
        </p:nvGraphicFramePr>
        <p:xfrm>
          <a:off x="4579077" y="2502068"/>
          <a:ext cx="4326100" cy="4104461"/>
        </p:xfrm>
        <a:graphic>
          <a:graphicData uri="http://schemas.openxmlformats.org/drawingml/2006/table">
            <a:tbl>
              <a:tblPr firstRow="1" firstCol="1" bandRow="1"/>
              <a:tblGrid>
                <a:gridCol w="601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98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91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27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17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72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Volumen de agua </a:t>
                      </a:r>
                      <a:b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(Litros)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Lado A: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g/ </a:t>
                      </a:r>
                      <a:b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N° veces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Lado B: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 g/ </a:t>
                      </a:r>
                      <a:b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N° veces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Volumen de agua </a:t>
                      </a:r>
                      <a:b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(Litros)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Lado A: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g/ </a:t>
                      </a:r>
                      <a:b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N° veces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Lado B: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 g/ </a:t>
                      </a:r>
                      <a:b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N° veces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≤ 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2,000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─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61785"/>
              </p:ext>
            </p:extLst>
          </p:nvPr>
        </p:nvGraphicFramePr>
        <p:xfrm>
          <a:off x="139905" y="2502067"/>
          <a:ext cx="4176463" cy="4104460"/>
        </p:xfrm>
        <a:graphic>
          <a:graphicData uri="http://schemas.openxmlformats.org/drawingml/2006/table">
            <a:tbl>
              <a:tblPr firstRow="1" firstCol="1" bandRow="1"/>
              <a:tblGrid>
                <a:gridCol w="958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8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3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82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82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5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Volumen de agua </a:t>
                      </a:r>
                      <a:b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(Litros)</a:t>
                      </a:r>
                      <a:endParaRPr lang="es-PE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Cantidad de </a:t>
                      </a:r>
                      <a:r>
                        <a:rPr lang="es-PE" sz="10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Pyriproxyfen</a:t>
                      </a: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(Gramos)</a:t>
                      </a:r>
                      <a:endParaRPr lang="es-PE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Volumen de agua </a:t>
                      </a:r>
                      <a:b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(Litros)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Cantidad de Pyriproxyfen </a:t>
                      </a:r>
                      <a:b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(Gramos)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≤ 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1.4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0.2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1.7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1.8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2.2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2,000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4.0</a:t>
                      </a:r>
                      <a:endParaRPr lang="es-PE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Picture 2" descr="CUCHARA DOSIFICADOR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47" y="211337"/>
            <a:ext cx="2963009" cy="8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09066" y="3504738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5832590" y="4560615"/>
            <a:ext cx="788035" cy="317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5817512" y="3662579"/>
            <a:ext cx="803113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109066" y="4446549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1109066" y="5372288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7340704" y="5486355"/>
            <a:ext cx="720080" cy="256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/>
          <p:cNvSpPr/>
          <p:nvPr/>
        </p:nvSpPr>
        <p:spPr>
          <a:xfrm>
            <a:off x="3380264" y="5374939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aixaDeTexto 6">
            <a:extLst>
              <a:ext uri="{FF2B5EF4-FFF2-40B4-BE49-F238E27FC236}">
                <a16:creationId xmlns="" xmlns:a16="http://schemas.microsoft.com/office/drawing/2014/main" id="{2130B7AB-061D-4C90-9581-4B50D8706172}"/>
              </a:ext>
            </a:extLst>
          </p:cNvPr>
          <p:cNvSpPr txBox="1"/>
          <p:nvPr/>
        </p:nvSpPr>
        <p:spPr>
          <a:xfrm>
            <a:off x="8217413" y="214093"/>
            <a:ext cx="384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Dosis: 0,01  mg/L</a:t>
            </a:r>
            <a:r>
              <a:rPr lang="es-ES" sz="1400" dirty="0" smtClean="0"/>
              <a:t>.</a:t>
            </a:r>
            <a:endParaRPr lang="es-ES" sz="1400" dirty="0"/>
          </a:p>
          <a:p>
            <a:pPr lvl="0"/>
            <a:r>
              <a:rPr lang="es-ES" sz="1400" dirty="0"/>
              <a:t>Gasto promedio:1,2 g de larvicida por vivienda</a:t>
            </a:r>
            <a:r>
              <a:rPr lang="es-ES" sz="1400" dirty="0" smtClean="0"/>
              <a:t>.</a:t>
            </a:r>
            <a:endParaRPr lang="es-PE" sz="1400" dirty="0"/>
          </a:p>
        </p:txBody>
      </p:sp>
      <p:pic>
        <p:nvPicPr>
          <p:cNvPr id="17" name="Picture 2" descr="C:\Users\gpalomino\Documents\fotos\IMG_20160915_1553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7"/>
          <a:stretch/>
        </p:blipFill>
        <p:spPr bwMode="auto">
          <a:xfrm>
            <a:off x="9987469" y="1629961"/>
            <a:ext cx="1852703" cy="21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gpalomino\AppData\Local\Microsoft\Windows\Temporary Internet Files\Content.Outlook\ZYBYZKX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162" y="4052080"/>
            <a:ext cx="2985795" cy="20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1 CuadroTexto"/>
          <p:cNvSpPr txBox="1"/>
          <p:nvPr/>
        </p:nvSpPr>
        <p:spPr>
          <a:xfrm>
            <a:off x="9118091" y="6075035"/>
            <a:ext cx="272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Esparcir el larvicida sobre la superficie del agua</a:t>
            </a:r>
          </a:p>
        </p:txBody>
      </p:sp>
      <p:sp>
        <p:nvSpPr>
          <p:cNvPr id="20" name="2 CuadroTexto"/>
          <p:cNvSpPr txBox="1"/>
          <p:nvPr/>
        </p:nvSpPr>
        <p:spPr>
          <a:xfrm>
            <a:off x="10046244" y="971109"/>
            <a:ext cx="173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Envase  de 60 ml con tapa rosca</a:t>
            </a:r>
          </a:p>
        </p:txBody>
      </p:sp>
    </p:spTree>
    <p:extLst>
      <p:ext uri="{BB962C8B-B14F-4D97-AF65-F5344CB8AC3E}">
        <p14:creationId xmlns:p14="http://schemas.microsoft.com/office/powerpoint/2010/main" val="366600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5165" b="3543"/>
          <a:stretch/>
        </p:blipFill>
        <p:spPr>
          <a:xfrm>
            <a:off x="2388973" y="653421"/>
            <a:ext cx="9454469" cy="60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5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186"/>
            <a:ext cx="12079260" cy="66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7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264DB64-833C-43C2-9203-98E1B65281D4}"/>
              </a:ext>
            </a:extLst>
          </p:cNvPr>
          <p:cNvSpPr/>
          <p:nvPr/>
        </p:nvSpPr>
        <p:spPr>
          <a:xfrm>
            <a:off x="664100" y="457523"/>
            <a:ext cx="11364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 err="1"/>
              <a:t>Ovitrampas</a:t>
            </a:r>
            <a:r>
              <a:rPr lang="es-PE" sz="2800" dirty="0"/>
              <a:t>, son trampas de </a:t>
            </a:r>
            <a:r>
              <a:rPr lang="es-PE" sz="2800" dirty="0" err="1"/>
              <a:t>ovipostura</a:t>
            </a:r>
            <a:r>
              <a:rPr lang="es-PE" sz="2800" dirty="0"/>
              <a:t> para insectos, confeccionadas con material plástico de color oscuro que simulan criaderos, donde</a:t>
            </a:r>
            <a:r>
              <a:rPr lang="es-PE" sz="2800" dirty="0">
                <a:solidFill>
                  <a:srgbClr val="5B5B5B"/>
                </a:solidFill>
                <a:latin typeface="Arial" panose="020B0604020202020204" pitchFamily="34" charset="0"/>
              </a:rPr>
              <a:t> </a:t>
            </a:r>
            <a:r>
              <a:rPr lang="es-PE" sz="2800" dirty="0"/>
              <a:t>las hembras del </a:t>
            </a:r>
            <a:r>
              <a:rPr lang="es-PE" sz="2800" i="1" dirty="0"/>
              <a:t>Aedes aegypti </a:t>
            </a:r>
            <a:r>
              <a:rPr lang="es-PE" sz="2800" dirty="0"/>
              <a:t>colocan sus huevos. A través de la presencia de los huevos, se puede inferir la densidad de mosquitos adultos en un área evaluada.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EA28B32-6A4E-457C-9F78-AFE2B813673A}"/>
              </a:ext>
            </a:extLst>
          </p:cNvPr>
          <p:cNvSpPr/>
          <p:nvPr/>
        </p:nvSpPr>
        <p:spPr>
          <a:xfrm>
            <a:off x="6664412" y="141841"/>
            <a:ext cx="4906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FF0000"/>
                </a:solidFill>
              </a:rPr>
              <a:t>Vigilancia Entomológica por </a:t>
            </a:r>
            <a:r>
              <a:rPr lang="es-PE" sz="2000" b="1" dirty="0" err="1">
                <a:solidFill>
                  <a:srgbClr val="FF0000"/>
                </a:solidFill>
              </a:rPr>
              <a:t>Ovitrampas</a:t>
            </a:r>
            <a:endParaRPr lang="es-PE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Resultado de imagen para ovitrampas">
            <a:extLst>
              <a:ext uri="{FF2B5EF4-FFF2-40B4-BE49-F238E27FC236}">
                <a16:creationId xmlns="" xmlns:a16="http://schemas.microsoft.com/office/drawing/2014/main" id="{855BB1B6-AA01-46D7-A35E-9338C48C7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t="16140" r="9538" b="12056"/>
          <a:stretch/>
        </p:blipFill>
        <p:spPr bwMode="auto">
          <a:xfrm>
            <a:off x="2251079" y="2336518"/>
            <a:ext cx="1643270" cy="21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ovitrampas">
            <a:extLst>
              <a:ext uri="{FF2B5EF4-FFF2-40B4-BE49-F238E27FC236}">
                <a16:creationId xmlns="" xmlns:a16="http://schemas.microsoft.com/office/drawing/2014/main" id="{437C8F30-25CB-4C7E-9C0F-EE7731D95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4"/>
          <a:stretch/>
        </p:blipFill>
        <p:spPr bwMode="auto">
          <a:xfrm>
            <a:off x="482477" y="4561409"/>
            <a:ext cx="3127514" cy="21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ovitrampas">
            <a:extLst>
              <a:ext uri="{FF2B5EF4-FFF2-40B4-BE49-F238E27FC236}">
                <a16:creationId xmlns="" xmlns:a16="http://schemas.microsoft.com/office/drawing/2014/main" id="{3ABD11F6-C3BD-43B4-8BC6-CA5193B3E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14061" r="55063" b="13895"/>
          <a:stretch/>
        </p:blipFill>
        <p:spPr bwMode="auto">
          <a:xfrm>
            <a:off x="198118" y="2273405"/>
            <a:ext cx="1643270" cy="2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47" y="2421116"/>
            <a:ext cx="5735848" cy="426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408" y="2468883"/>
            <a:ext cx="2200047" cy="165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Elipse"/>
          <p:cNvSpPr/>
          <p:nvPr/>
        </p:nvSpPr>
        <p:spPr>
          <a:xfrm rot="21204072">
            <a:off x="7356156" y="2956551"/>
            <a:ext cx="1799629" cy="673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4" name="4 Conector recto de flecha"/>
          <p:cNvCxnSpPr/>
          <p:nvPr/>
        </p:nvCxnSpPr>
        <p:spPr>
          <a:xfrm>
            <a:off x="8394357" y="3212757"/>
            <a:ext cx="2034746" cy="204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8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9B1DDAB-B28D-46A8-97AD-5FC75F3B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6" y="689191"/>
            <a:ext cx="9017434" cy="59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3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223"/>
            <a:ext cx="3905525" cy="553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56" y="1379093"/>
            <a:ext cx="3834583" cy="547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71" y="0"/>
            <a:ext cx="4470829" cy="638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4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30" y="675237"/>
            <a:ext cx="4537997" cy="2156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8000" dirty="0"/>
              <a:t>MUCHAS   </a:t>
            </a:r>
          </a:p>
          <a:p>
            <a:pPr marL="0" indent="0">
              <a:buNone/>
            </a:pPr>
            <a:r>
              <a:rPr lang="es-PE" sz="8000" dirty="0"/>
              <a:t>GRACIAS</a:t>
            </a:r>
          </a:p>
        </p:txBody>
      </p:sp>
      <p:pic>
        <p:nvPicPr>
          <p:cNvPr id="4" name="Picture 2" descr="http://st2.depositphotos.com/4297405/9913/v/950/depositphotos_99134326-Aedes-aegypti-mosquitoes-sting-in.jpg">
            <a:extLst>
              <a:ext uri="{FF2B5EF4-FFF2-40B4-BE49-F238E27FC236}">
                <a16:creationId xmlns="" xmlns:a16="http://schemas.microsoft.com/office/drawing/2014/main" id="{8C9254F4-4DD7-4DE2-AC6E-500504F7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73" y="140563"/>
            <a:ext cx="5790745" cy="57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65F6EF5-DBBB-41E0-BF2E-35D53A71F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6" y="3232254"/>
            <a:ext cx="5657353" cy="349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2064" y="154476"/>
            <a:ext cx="6977332" cy="736679"/>
          </a:xfrm>
        </p:spPr>
        <p:txBody>
          <a:bodyPr>
            <a:normAutofit/>
          </a:bodyPr>
          <a:lstStyle/>
          <a:p>
            <a:r>
              <a:rPr lang="es-PE" sz="2800" dirty="0"/>
              <a:t>CRONOGRAMA DE ACTIVIDADES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51408" y="112475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ABR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AGO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DIC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- VC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- VC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- VC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- VC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s-P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- VC</a:t>
                      </a:r>
                      <a:endParaRPr lang="es-P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45794" y="706489"/>
            <a:ext cx="336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Vigilancia y Control Vectorial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451408" y="1886412"/>
            <a:ext cx="3456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sz="1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V= Vigilancia; C=Control; VC= Vigilancia Complementaria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7878744" y="2025252"/>
          <a:ext cx="4175185" cy="76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INDICADORES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I.A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describe el porcentaje casas infestadas con larvas o pupas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I.R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describe el porcentaje de recipientes infestados con larvas y pupas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I.B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describe el número de recipientes positivos por casas inspeccionadas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4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</a:rPr>
                        <a:t>COB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describe el logro en porcentaje de la actividad realizada 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76452" y="2963185"/>
            <a:ext cx="4617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Vigilancia Entomológica por Ovitrampas</a:t>
            </a:r>
            <a:endParaRPr lang="es-PE" dirty="0"/>
          </a:p>
        </p:txBody>
      </p:sp>
      <p:graphicFrame>
        <p:nvGraphicFramePr>
          <p:cNvPr id="9" name="Marcador de contenido 3"/>
          <p:cNvGraphicFramePr>
            <a:graphicFrameLocks/>
          </p:cNvGraphicFramePr>
          <p:nvPr/>
        </p:nvGraphicFramePr>
        <p:xfrm>
          <a:off x="356518" y="3414179"/>
          <a:ext cx="11697411" cy="1159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0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1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2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3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4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5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6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7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8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39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0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1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2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3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4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5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6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7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8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49"/>
                    </a:ext>
                  </a:extLst>
                </a:gridCol>
                <a:gridCol w="229361">
                  <a:extLst>
                    <a:ext uri="{9D8B030D-6E8A-4147-A177-3AD203B41FA5}">
                      <a16:colId xmlns="" xmlns:a16="http://schemas.microsoft.com/office/drawing/2014/main" val="20050"/>
                    </a:ext>
                  </a:extLst>
                </a:gridCol>
              </a:tblGrid>
              <a:tr h="38637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ABR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AGO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DIC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371">
                <a:tc gridSpan="5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SEMANA EPIDEMIOLOGICA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367757" y="4573292"/>
            <a:ext cx="4249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Ovitrampas Instaladas = 1091 ovitrampas por cada semana</a:t>
            </a:r>
            <a:endParaRPr lang="es-PE" sz="1200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51548"/>
              </p:ext>
            </p:extLst>
          </p:nvPr>
        </p:nvGraphicFramePr>
        <p:xfrm>
          <a:off x="6559826" y="4654955"/>
          <a:ext cx="5494103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46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1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INDICADORES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I.P.O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describe la positividad y distribución espacial de la infestación por Aedes aegypti en los sectores de una localidad trabajada y vigilada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COB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</a:rPr>
                        <a:t>describe el logro en porcentaje de la actividad realizada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I.D.H.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/>
                        <a:t>Densidad de huevos del Aedes </a:t>
                      </a:r>
                      <a:r>
                        <a:rPr lang="es-PE" sz="1000" dirty="0" err="1"/>
                        <a:t>aegypti</a:t>
                      </a:r>
                      <a:r>
                        <a:rPr lang="es-PE" sz="1000" dirty="0"/>
                        <a:t> en un área evaluada. 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="" xmlns:a16="http://schemas.microsoft.com/office/drawing/2014/main" id="{6521024F-ED2B-447F-8D62-1A95B5C2E5A7}"/>
              </a:ext>
            </a:extLst>
          </p:cNvPr>
          <p:cNvGraphicFramePr>
            <a:graphicFrameLocks noGrp="1"/>
          </p:cNvGraphicFramePr>
          <p:nvPr/>
        </p:nvGraphicFramePr>
        <p:xfrm>
          <a:off x="5090959" y="5818736"/>
          <a:ext cx="6962970" cy="933935"/>
        </p:xfrm>
        <a:graphic>
          <a:graphicData uri="http://schemas.openxmlformats.org/drawingml/2006/table">
            <a:tbl>
              <a:tblPr firstRow="1" firstCol="1" bandRow="1"/>
              <a:tblGrid>
                <a:gridCol w="960111">
                  <a:extLst>
                    <a:ext uri="{9D8B030D-6E8A-4147-A177-3AD203B41FA5}">
                      <a16:colId xmlns="" xmlns:a16="http://schemas.microsoft.com/office/drawing/2014/main" val="3875306517"/>
                    </a:ext>
                  </a:extLst>
                </a:gridCol>
                <a:gridCol w="746929">
                  <a:extLst>
                    <a:ext uri="{9D8B030D-6E8A-4147-A177-3AD203B41FA5}">
                      <a16:colId xmlns="" xmlns:a16="http://schemas.microsoft.com/office/drawing/2014/main" val="3276664125"/>
                    </a:ext>
                  </a:extLst>
                </a:gridCol>
                <a:gridCol w="5255930">
                  <a:extLst>
                    <a:ext uri="{9D8B030D-6E8A-4147-A177-3AD203B41FA5}">
                      <a16:colId xmlns="" xmlns:a16="http://schemas.microsoft.com/office/drawing/2014/main" val="1414193242"/>
                    </a:ext>
                  </a:extLst>
                </a:gridCol>
              </a:tblGrid>
              <a:tr h="14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Clasificación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Medidas que deben adoptarse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812775"/>
                  </a:ext>
                </a:extLst>
              </a:tr>
              <a:tr h="14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 &lt;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de las acciones de vigilancia y control para evitar la proliferación de mosquitos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0317539"/>
                  </a:ext>
                </a:extLst>
              </a:tr>
              <a:tr h="197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&lt; 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la inspección semanal para identificar los criaderos y/o criaderos potenciales para su eliminación.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3964616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&lt; 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deben realizar actividades especiales (inspección adicional a lo programado, personal para recuperación de viviendas), además de la programación regular (semanal) para eliminar todos los criaderos potenciales.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5911247"/>
                  </a:ext>
                </a:extLst>
              </a:tr>
              <a:tr h="94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deben realizar otras medidas de control mediante el uso de </a:t>
                      </a:r>
                      <a:r>
                        <a:rPr lang="es-PE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larvicida</a:t>
                      </a:r>
                      <a:r>
                        <a:rPr lang="es-PE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es-PE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adulticida</a:t>
                      </a:r>
                      <a:r>
                        <a:rPr lang="es-PE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713547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8A4EC2D-1C00-4828-90C5-D980D53881A4}"/>
              </a:ext>
            </a:extLst>
          </p:cNvPr>
          <p:cNvSpPr/>
          <p:nvPr/>
        </p:nvSpPr>
        <p:spPr>
          <a:xfrm>
            <a:off x="356518" y="6121036"/>
            <a:ext cx="4637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Estratificación del riesgo potencial y las actividades de evaluación por cada nivel de infestación de Aedes </a:t>
            </a:r>
            <a:r>
              <a:rPr lang="es-PE" sz="10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aegypti</a:t>
            </a:r>
            <a:r>
              <a:rPr lang="es-PE" sz="1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en una área en vigilancia </a:t>
            </a:r>
            <a:r>
              <a:rPr lang="es-PE" sz="1000" dirty="0">
                <a:latin typeface="Arial" panose="020B0604020202020204" pitchFamily="34" charset="0"/>
                <a:ea typeface="Times New Roman" panose="02020603050405020304" pitchFamily="18" charset="0"/>
              </a:rPr>
              <a:t>(PSU </a:t>
            </a:r>
            <a:r>
              <a:rPr lang="es-PE" sz="1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N°</a:t>
            </a:r>
            <a:r>
              <a:rPr lang="es-PE" sz="1000" dirty="0">
                <a:latin typeface="Arial" panose="020B0604020202020204" pitchFamily="34" charset="0"/>
                <a:ea typeface="Times New Roman" panose="02020603050405020304" pitchFamily="18" charset="0"/>
              </a:rPr>
              <a:t> 11-MINSA/DVMSP/DGSP).</a:t>
            </a:r>
            <a:endParaRPr lang="es-PE" sz="1000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/>
        </p:nvGraphicFramePr>
        <p:xfrm>
          <a:off x="5188292" y="2176777"/>
          <a:ext cx="2497455" cy="652907"/>
        </p:xfrm>
        <a:graphic>
          <a:graphicData uri="http://schemas.openxmlformats.org/drawingml/2006/table">
            <a:tbl>
              <a:tblPr firstRow="1" firstCol="1" bandRow="1"/>
              <a:tblGrid>
                <a:gridCol w="131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1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Clasificación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Índice Aédico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Bajo Riesgo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&lt; 1%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Mediano Riesgo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&lt; 2%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 Riesgo</a:t>
                      </a:r>
                      <a:endParaRPr lang="es-P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s-PE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2%</a:t>
                      </a:r>
                      <a:endParaRPr lang="es-P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1156547" y="2409632"/>
            <a:ext cx="4031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Estratificación del Riesgo Entomológico en Escenario Epidemiológico II (NT N°116-MINSA/DIGESA-V.01)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292750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3"/>
          <a:stretch/>
        </p:blipFill>
        <p:spPr>
          <a:xfrm>
            <a:off x="3742895" y="2462649"/>
            <a:ext cx="8302063" cy="4319516"/>
          </a:xfr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58" y="963798"/>
            <a:ext cx="1991544" cy="145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rcador de contenido 3">
            <a:extLst>
              <a:ext uri="{FF2B5EF4-FFF2-40B4-BE49-F238E27FC236}">
                <a16:creationId xmlns="" xmlns:a16="http://schemas.microsoft.com/office/drawing/2014/main" id="{A7DD1570-C7A9-4C56-9E10-5427C9B6E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" y="1314996"/>
            <a:ext cx="3696088" cy="184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>
            <a:extLst>
              <a:ext uri="{FF2B5EF4-FFF2-40B4-BE49-F238E27FC236}">
                <a16:creationId xmlns="" xmlns:a16="http://schemas.microsoft.com/office/drawing/2014/main" id="{4636E0B5-FFFC-40CA-A64B-BB3500800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2" y="4099144"/>
            <a:ext cx="3405742" cy="25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B3C837BF-5076-407E-8D87-0C156ADF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60" y="3163040"/>
            <a:ext cx="1273315" cy="936104"/>
          </a:xfrm>
        </p:spPr>
        <p:txBody>
          <a:bodyPr>
            <a:normAutofit/>
          </a:bodyPr>
          <a:lstStyle/>
          <a:p>
            <a:r>
              <a:rPr lang="es-PE" sz="2400" dirty="0">
                <a:latin typeface="Calibri" pitchFamily="34" charset="0"/>
              </a:rPr>
              <a:t>Dengue</a:t>
            </a:r>
          </a:p>
        </p:txBody>
      </p:sp>
      <p:pic>
        <p:nvPicPr>
          <p:cNvPr id="8" name="Picture 2" descr="http://3.bp.blogspot.com/-6PDU7hjQq_k/UKE8mx9zd-I/AAAAAAAAAFs/GFkP4feaxww/s1600/artritois3.jpg">
            <a:extLst>
              <a:ext uri="{FF2B5EF4-FFF2-40B4-BE49-F238E27FC236}">
                <a16:creationId xmlns="" xmlns:a16="http://schemas.microsoft.com/office/drawing/2014/main" id="{F2665AB5-5DE1-4BFD-8371-F004ACBA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22054"/>
            <a:ext cx="1991544" cy="151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PSN0072">
            <a:extLst>
              <a:ext uri="{FF2B5EF4-FFF2-40B4-BE49-F238E27FC236}">
                <a16:creationId xmlns="" xmlns:a16="http://schemas.microsoft.com/office/drawing/2014/main" id="{D57DD106-404B-4D8E-8065-D1E7C246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2432" y="725085"/>
            <a:ext cx="2125359" cy="1529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2 Rectángulo">
            <a:extLst>
              <a:ext uri="{FF2B5EF4-FFF2-40B4-BE49-F238E27FC236}">
                <a16:creationId xmlns="" xmlns:a16="http://schemas.microsoft.com/office/drawing/2014/main" id="{62A2F0BD-107B-4624-804A-D09F878A8BC2}"/>
              </a:ext>
            </a:extLst>
          </p:cNvPr>
          <p:cNvSpPr/>
          <p:nvPr/>
        </p:nvSpPr>
        <p:spPr>
          <a:xfrm>
            <a:off x="5227243" y="236122"/>
            <a:ext cx="2787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 err="1">
                <a:latin typeface="Calibri" pitchFamily="34" charset="0"/>
              </a:rPr>
              <a:t>Fiebre</a:t>
            </a:r>
            <a:r>
              <a:rPr lang="fr-FR" altLang="fr-FR" sz="2400" dirty="0">
                <a:latin typeface="Calibri" pitchFamily="34" charset="0"/>
              </a:rPr>
              <a:t> </a:t>
            </a:r>
            <a:r>
              <a:rPr lang="fr-FR" altLang="fr-FR" sz="2400" dirty="0" err="1">
                <a:latin typeface="Calibri" pitchFamily="34" charset="0"/>
              </a:rPr>
              <a:t>Chikungunya</a:t>
            </a:r>
            <a:r>
              <a:rPr lang="fr-FR" altLang="fr-FR" sz="2400" dirty="0">
                <a:latin typeface="Calibri" pitchFamily="34" charset="0"/>
              </a:rPr>
              <a:t>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9990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4"/>
          <p:cNvSpPr>
            <a:spLocks/>
          </p:cNvSpPr>
          <p:nvPr/>
        </p:nvSpPr>
        <p:spPr bwMode="auto">
          <a:xfrm>
            <a:off x="2266952" y="1447801"/>
            <a:ext cx="1085849" cy="868363"/>
          </a:xfrm>
          <a:custGeom>
            <a:avLst/>
            <a:gdLst>
              <a:gd name="T0" fmla="*/ 611354 w 814324"/>
              <a:gd name="T1" fmla="*/ 0 h 868426"/>
              <a:gd name="T2" fmla="*/ 611354 w 814324"/>
              <a:gd name="T3" fmla="*/ 101762 h 868426"/>
              <a:gd name="T4" fmla="*/ 356599 w 814324"/>
              <a:gd name="T5" fmla="*/ 101762 h 868426"/>
              <a:gd name="T6" fmla="*/ 327345 w 814324"/>
              <a:gd name="T7" fmla="*/ 102944 h 868426"/>
              <a:gd name="T8" fmla="*/ 270907 w 814324"/>
              <a:gd name="T9" fmla="*/ 112104 h 868426"/>
              <a:gd name="T10" fmla="*/ 217801 w 814324"/>
              <a:gd name="T11" fmla="*/ 129734 h 868426"/>
              <a:gd name="T12" fmla="*/ 168763 w 814324"/>
              <a:gd name="T13" fmla="*/ 155088 h 868426"/>
              <a:gd name="T14" fmla="*/ 124539 w 814324"/>
              <a:gd name="T15" fmla="*/ 187430 h 868426"/>
              <a:gd name="T16" fmla="*/ 85849 w 814324"/>
              <a:gd name="T17" fmla="*/ 226055 h 868426"/>
              <a:gd name="T18" fmla="*/ 53429 w 814324"/>
              <a:gd name="T19" fmla="*/ 270188 h 868426"/>
              <a:gd name="T20" fmla="*/ 28023 w 814324"/>
              <a:gd name="T21" fmla="*/ 319135 h 868426"/>
              <a:gd name="T22" fmla="*/ 10367 w 814324"/>
              <a:gd name="T23" fmla="*/ 372137 h 868426"/>
              <a:gd name="T24" fmla="*/ 1181 w 814324"/>
              <a:gd name="T25" fmla="*/ 428471 h 868426"/>
              <a:gd name="T26" fmla="*/ 0 w 814324"/>
              <a:gd name="T27" fmla="*/ 457659 h 868426"/>
              <a:gd name="T28" fmla="*/ 0 w 814324"/>
              <a:gd name="T29" fmla="*/ 867607 h 868426"/>
              <a:gd name="T30" fmla="*/ 203789 w 814324"/>
              <a:gd name="T31" fmla="*/ 867607 h 868426"/>
              <a:gd name="T32" fmla="*/ 204486 w 814324"/>
              <a:gd name="T33" fmla="*/ 442984 h 868426"/>
              <a:gd name="T34" fmla="*/ 206538 w 814324"/>
              <a:gd name="T35" fmla="*/ 428687 h 868426"/>
              <a:gd name="T36" fmla="*/ 220197 w 814324"/>
              <a:gd name="T37" fmla="*/ 388812 h 868426"/>
              <a:gd name="T38" fmla="*/ 243762 w 814324"/>
              <a:gd name="T39" fmla="*/ 354789 h 868426"/>
              <a:gd name="T40" fmla="*/ 275495 w 814324"/>
              <a:gd name="T41" fmla="*/ 328359 h 868426"/>
              <a:gd name="T42" fmla="*/ 313682 w 814324"/>
              <a:gd name="T43" fmla="*/ 311232 h 868426"/>
              <a:gd name="T44" fmla="*/ 356599 w 814324"/>
              <a:gd name="T45" fmla="*/ 305149 h 868426"/>
              <a:gd name="T46" fmla="*/ 713184 w 814324"/>
              <a:gd name="T47" fmla="*/ 305149 h 868426"/>
              <a:gd name="T48" fmla="*/ 815143 w 814324"/>
              <a:gd name="T49" fmla="*/ 203385 h 868426"/>
              <a:gd name="T50" fmla="*/ 611354 w 814324"/>
              <a:gd name="T51" fmla="*/ 0 h 868426"/>
              <a:gd name="T52" fmla="*/ 713184 w 814324"/>
              <a:gd name="T53" fmla="*/ 305149 h 868426"/>
              <a:gd name="T54" fmla="*/ 611354 w 814324"/>
              <a:gd name="T55" fmla="*/ 305149 h 868426"/>
              <a:gd name="T56" fmla="*/ 611354 w 814324"/>
              <a:gd name="T57" fmla="*/ 406772 h 868426"/>
              <a:gd name="T58" fmla="*/ 713184 w 814324"/>
              <a:gd name="T59" fmla="*/ 305149 h 8684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4324"/>
              <a:gd name="T91" fmla="*/ 0 h 868426"/>
              <a:gd name="T92" fmla="*/ 814324 w 814324"/>
              <a:gd name="T93" fmla="*/ 868426 h 8684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4324" h="868426">
                <a:moveTo>
                  <a:pt x="610743" y="0"/>
                </a:moveTo>
                <a:lnTo>
                  <a:pt x="610743" y="101853"/>
                </a:lnTo>
                <a:lnTo>
                  <a:pt x="356235" y="101853"/>
                </a:lnTo>
                <a:lnTo>
                  <a:pt x="327020" y="103035"/>
                </a:lnTo>
                <a:lnTo>
                  <a:pt x="270634" y="112208"/>
                </a:lnTo>
                <a:lnTo>
                  <a:pt x="217580" y="129851"/>
                </a:lnTo>
                <a:lnTo>
                  <a:pt x="168594" y="155231"/>
                </a:lnTo>
                <a:lnTo>
                  <a:pt x="124409" y="187612"/>
                </a:lnTo>
                <a:lnTo>
                  <a:pt x="85758" y="226263"/>
                </a:lnTo>
                <a:lnTo>
                  <a:pt x="53377" y="270448"/>
                </a:lnTo>
                <a:lnTo>
                  <a:pt x="27997" y="319434"/>
                </a:lnTo>
                <a:lnTo>
                  <a:pt x="10354" y="372488"/>
                </a:lnTo>
                <a:lnTo>
                  <a:pt x="1181" y="428874"/>
                </a:lnTo>
                <a:lnTo>
                  <a:pt x="0" y="458088"/>
                </a:lnTo>
                <a:lnTo>
                  <a:pt x="0" y="868426"/>
                </a:lnTo>
                <a:lnTo>
                  <a:pt x="203581" y="868426"/>
                </a:lnTo>
                <a:lnTo>
                  <a:pt x="204278" y="443400"/>
                </a:lnTo>
                <a:lnTo>
                  <a:pt x="206330" y="429090"/>
                </a:lnTo>
                <a:lnTo>
                  <a:pt x="219976" y="389176"/>
                </a:lnTo>
                <a:lnTo>
                  <a:pt x="243515" y="355127"/>
                </a:lnTo>
                <a:lnTo>
                  <a:pt x="275222" y="328671"/>
                </a:lnTo>
                <a:lnTo>
                  <a:pt x="313370" y="311531"/>
                </a:lnTo>
                <a:lnTo>
                  <a:pt x="356235" y="305435"/>
                </a:lnTo>
                <a:lnTo>
                  <a:pt x="712469" y="305435"/>
                </a:lnTo>
                <a:lnTo>
                  <a:pt x="814324" y="203580"/>
                </a:lnTo>
                <a:lnTo>
                  <a:pt x="610743" y="0"/>
                </a:lnTo>
                <a:close/>
              </a:path>
              <a:path w="814324" h="868426">
                <a:moveTo>
                  <a:pt x="712469" y="305435"/>
                </a:moveTo>
                <a:lnTo>
                  <a:pt x="610743" y="305435"/>
                </a:lnTo>
                <a:lnTo>
                  <a:pt x="610743" y="407162"/>
                </a:lnTo>
                <a:lnTo>
                  <a:pt x="712469" y="305435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27651" name="object 5"/>
          <p:cNvSpPr>
            <a:spLocks/>
          </p:cNvSpPr>
          <p:nvPr/>
        </p:nvSpPr>
        <p:spPr bwMode="auto">
          <a:xfrm>
            <a:off x="2266952" y="1447801"/>
            <a:ext cx="1085849" cy="868363"/>
          </a:xfrm>
          <a:custGeom>
            <a:avLst/>
            <a:gdLst>
              <a:gd name="T0" fmla="*/ 0 w 814324"/>
              <a:gd name="T1" fmla="*/ 867607 h 868426"/>
              <a:gd name="T2" fmla="*/ 0 w 814324"/>
              <a:gd name="T3" fmla="*/ 457659 h 868426"/>
              <a:gd name="T4" fmla="*/ 1181 w 814324"/>
              <a:gd name="T5" fmla="*/ 428471 h 868426"/>
              <a:gd name="T6" fmla="*/ 10367 w 814324"/>
              <a:gd name="T7" fmla="*/ 372137 h 868426"/>
              <a:gd name="T8" fmla="*/ 28023 w 814324"/>
              <a:gd name="T9" fmla="*/ 319135 h 868426"/>
              <a:gd name="T10" fmla="*/ 53429 w 814324"/>
              <a:gd name="T11" fmla="*/ 270188 h 868426"/>
              <a:gd name="T12" fmla="*/ 85849 w 814324"/>
              <a:gd name="T13" fmla="*/ 226055 h 868426"/>
              <a:gd name="T14" fmla="*/ 124539 w 814324"/>
              <a:gd name="T15" fmla="*/ 187430 h 868426"/>
              <a:gd name="T16" fmla="*/ 168763 w 814324"/>
              <a:gd name="T17" fmla="*/ 155088 h 868426"/>
              <a:gd name="T18" fmla="*/ 217801 w 814324"/>
              <a:gd name="T19" fmla="*/ 129734 h 868426"/>
              <a:gd name="T20" fmla="*/ 270907 w 814324"/>
              <a:gd name="T21" fmla="*/ 112104 h 868426"/>
              <a:gd name="T22" fmla="*/ 327345 w 814324"/>
              <a:gd name="T23" fmla="*/ 102944 h 868426"/>
              <a:gd name="T24" fmla="*/ 356599 w 814324"/>
              <a:gd name="T25" fmla="*/ 101762 h 868426"/>
              <a:gd name="T26" fmla="*/ 611354 w 814324"/>
              <a:gd name="T27" fmla="*/ 101762 h 868426"/>
              <a:gd name="T28" fmla="*/ 611354 w 814324"/>
              <a:gd name="T29" fmla="*/ 0 h 868426"/>
              <a:gd name="T30" fmla="*/ 815143 w 814324"/>
              <a:gd name="T31" fmla="*/ 203385 h 868426"/>
              <a:gd name="T32" fmla="*/ 611354 w 814324"/>
              <a:gd name="T33" fmla="*/ 406772 h 868426"/>
              <a:gd name="T34" fmla="*/ 611354 w 814324"/>
              <a:gd name="T35" fmla="*/ 305149 h 868426"/>
              <a:gd name="T36" fmla="*/ 356599 w 814324"/>
              <a:gd name="T37" fmla="*/ 305149 h 868426"/>
              <a:gd name="T38" fmla="*/ 313682 w 814324"/>
              <a:gd name="T39" fmla="*/ 311232 h 868426"/>
              <a:gd name="T40" fmla="*/ 275495 w 814324"/>
              <a:gd name="T41" fmla="*/ 328359 h 868426"/>
              <a:gd name="T42" fmla="*/ 243762 w 814324"/>
              <a:gd name="T43" fmla="*/ 354789 h 868426"/>
              <a:gd name="T44" fmla="*/ 220197 w 814324"/>
              <a:gd name="T45" fmla="*/ 388812 h 868426"/>
              <a:gd name="T46" fmla="*/ 206538 w 814324"/>
              <a:gd name="T47" fmla="*/ 428687 h 868426"/>
              <a:gd name="T48" fmla="*/ 203789 w 814324"/>
              <a:gd name="T49" fmla="*/ 867607 h 868426"/>
              <a:gd name="T50" fmla="*/ 0 w 814324"/>
              <a:gd name="T51" fmla="*/ 867607 h 8684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14324"/>
              <a:gd name="T79" fmla="*/ 0 h 868426"/>
              <a:gd name="T80" fmla="*/ 814324 w 814324"/>
              <a:gd name="T81" fmla="*/ 868426 h 86842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14324" h="868426">
                <a:moveTo>
                  <a:pt x="0" y="868426"/>
                </a:moveTo>
                <a:lnTo>
                  <a:pt x="0" y="458088"/>
                </a:lnTo>
                <a:lnTo>
                  <a:pt x="1181" y="428874"/>
                </a:lnTo>
                <a:lnTo>
                  <a:pt x="10354" y="372488"/>
                </a:lnTo>
                <a:lnTo>
                  <a:pt x="27997" y="319434"/>
                </a:lnTo>
                <a:lnTo>
                  <a:pt x="53377" y="270448"/>
                </a:lnTo>
                <a:lnTo>
                  <a:pt x="85758" y="226263"/>
                </a:lnTo>
                <a:lnTo>
                  <a:pt x="124409" y="187612"/>
                </a:lnTo>
                <a:lnTo>
                  <a:pt x="168594" y="155231"/>
                </a:lnTo>
                <a:lnTo>
                  <a:pt x="217580" y="129851"/>
                </a:lnTo>
                <a:lnTo>
                  <a:pt x="270634" y="112208"/>
                </a:lnTo>
                <a:lnTo>
                  <a:pt x="327020" y="103035"/>
                </a:lnTo>
                <a:lnTo>
                  <a:pt x="356235" y="101853"/>
                </a:lnTo>
                <a:lnTo>
                  <a:pt x="610743" y="101853"/>
                </a:lnTo>
                <a:lnTo>
                  <a:pt x="610743" y="0"/>
                </a:lnTo>
                <a:lnTo>
                  <a:pt x="814324" y="203580"/>
                </a:lnTo>
                <a:lnTo>
                  <a:pt x="610743" y="407162"/>
                </a:lnTo>
                <a:lnTo>
                  <a:pt x="610743" y="305435"/>
                </a:lnTo>
                <a:lnTo>
                  <a:pt x="356235" y="305435"/>
                </a:lnTo>
                <a:lnTo>
                  <a:pt x="313370" y="311531"/>
                </a:lnTo>
                <a:lnTo>
                  <a:pt x="275222" y="328671"/>
                </a:lnTo>
                <a:lnTo>
                  <a:pt x="243515" y="355127"/>
                </a:lnTo>
                <a:lnTo>
                  <a:pt x="219976" y="389176"/>
                </a:lnTo>
                <a:lnTo>
                  <a:pt x="206330" y="429090"/>
                </a:lnTo>
                <a:lnTo>
                  <a:pt x="203581" y="868426"/>
                </a:lnTo>
                <a:lnTo>
                  <a:pt x="0" y="868426"/>
                </a:lnTo>
                <a:close/>
              </a:path>
            </a:pathLst>
          </a:custGeom>
          <a:noFill/>
          <a:ln w="25400">
            <a:solidFill>
              <a:srgbClr val="00BBB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27652" name="object 6"/>
          <p:cNvSpPr>
            <a:spLocks/>
          </p:cNvSpPr>
          <p:nvPr/>
        </p:nvSpPr>
        <p:spPr bwMode="auto">
          <a:xfrm>
            <a:off x="8494184" y="1471614"/>
            <a:ext cx="1157816" cy="814387"/>
          </a:xfrm>
          <a:custGeom>
            <a:avLst/>
            <a:gdLst>
              <a:gd name="T0" fmla="*/ 867594 w 868426"/>
              <a:gd name="T1" fmla="*/ 611354 h 814324"/>
              <a:gd name="T2" fmla="*/ 460822 w 868426"/>
              <a:gd name="T3" fmla="*/ 611354 h 814324"/>
              <a:gd name="T4" fmla="*/ 664208 w 868426"/>
              <a:gd name="T5" fmla="*/ 815143 h 814324"/>
              <a:gd name="T6" fmla="*/ 867594 w 868426"/>
              <a:gd name="T7" fmla="*/ 611354 h 814324"/>
              <a:gd name="T8" fmla="*/ 409946 w 868426"/>
              <a:gd name="T9" fmla="*/ 0 h 814324"/>
              <a:gd name="T10" fmla="*/ 0 w 868426"/>
              <a:gd name="T11" fmla="*/ 0 h 814324"/>
              <a:gd name="T12" fmla="*/ 0 w 868426"/>
              <a:gd name="T13" fmla="*/ 203789 h 814324"/>
              <a:gd name="T14" fmla="*/ 424622 w 868426"/>
              <a:gd name="T15" fmla="*/ 204486 h 814324"/>
              <a:gd name="T16" fmla="*/ 438919 w 868426"/>
              <a:gd name="T17" fmla="*/ 206538 h 814324"/>
              <a:gd name="T18" fmla="*/ 478794 w 868426"/>
              <a:gd name="T19" fmla="*/ 220197 h 814324"/>
              <a:gd name="T20" fmla="*/ 512804 w 868426"/>
              <a:gd name="T21" fmla="*/ 243762 h 814324"/>
              <a:gd name="T22" fmla="*/ 539234 w 868426"/>
              <a:gd name="T23" fmla="*/ 275495 h 814324"/>
              <a:gd name="T24" fmla="*/ 556361 w 868426"/>
              <a:gd name="T25" fmla="*/ 313682 h 814324"/>
              <a:gd name="T26" fmla="*/ 562458 w 868426"/>
              <a:gd name="T27" fmla="*/ 356599 h 814324"/>
              <a:gd name="T28" fmla="*/ 562458 w 868426"/>
              <a:gd name="T29" fmla="*/ 611354 h 814324"/>
              <a:gd name="T30" fmla="*/ 765844 w 868426"/>
              <a:gd name="T31" fmla="*/ 611354 h 814324"/>
              <a:gd name="T32" fmla="*/ 765844 w 868426"/>
              <a:gd name="T33" fmla="*/ 356599 h 814324"/>
              <a:gd name="T34" fmla="*/ 764662 w 868426"/>
              <a:gd name="T35" fmla="*/ 327345 h 814324"/>
              <a:gd name="T36" fmla="*/ 755489 w 868426"/>
              <a:gd name="T37" fmla="*/ 270907 h 814324"/>
              <a:gd name="T38" fmla="*/ 737872 w 868426"/>
              <a:gd name="T39" fmla="*/ 217801 h 814324"/>
              <a:gd name="T40" fmla="*/ 712507 w 868426"/>
              <a:gd name="T41" fmla="*/ 168763 h 814324"/>
              <a:gd name="T42" fmla="*/ 680163 w 868426"/>
              <a:gd name="T43" fmla="*/ 124539 h 814324"/>
              <a:gd name="T44" fmla="*/ 641551 w 868426"/>
              <a:gd name="T45" fmla="*/ 85849 h 814324"/>
              <a:gd name="T46" fmla="*/ 597405 w 868426"/>
              <a:gd name="T47" fmla="*/ 53429 h 814324"/>
              <a:gd name="T48" fmla="*/ 548471 w 868426"/>
              <a:gd name="T49" fmla="*/ 28023 h 814324"/>
              <a:gd name="T50" fmla="*/ 495456 w 868426"/>
              <a:gd name="T51" fmla="*/ 10367 h 814324"/>
              <a:gd name="T52" fmla="*/ 439135 w 868426"/>
              <a:gd name="T53" fmla="*/ 1181 h 814324"/>
              <a:gd name="T54" fmla="*/ 409946 w 868426"/>
              <a:gd name="T55" fmla="*/ 0 h 81432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8426"/>
              <a:gd name="T85" fmla="*/ 0 h 814324"/>
              <a:gd name="T86" fmla="*/ 868426 w 868426"/>
              <a:gd name="T87" fmla="*/ 814324 h 81432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8426" h="814324">
                <a:moveTo>
                  <a:pt x="868426" y="610743"/>
                </a:moveTo>
                <a:lnTo>
                  <a:pt x="461264" y="610743"/>
                </a:lnTo>
                <a:lnTo>
                  <a:pt x="664845" y="814324"/>
                </a:lnTo>
                <a:lnTo>
                  <a:pt x="868426" y="610743"/>
                </a:lnTo>
                <a:close/>
              </a:path>
              <a:path w="868426" h="814324">
                <a:moveTo>
                  <a:pt x="410336" y="0"/>
                </a:moveTo>
                <a:lnTo>
                  <a:pt x="0" y="0"/>
                </a:lnTo>
                <a:lnTo>
                  <a:pt x="0" y="203581"/>
                </a:lnTo>
                <a:lnTo>
                  <a:pt x="425025" y="204278"/>
                </a:lnTo>
                <a:lnTo>
                  <a:pt x="439335" y="206330"/>
                </a:lnTo>
                <a:lnTo>
                  <a:pt x="479249" y="219976"/>
                </a:lnTo>
                <a:lnTo>
                  <a:pt x="513298" y="243515"/>
                </a:lnTo>
                <a:lnTo>
                  <a:pt x="539754" y="275222"/>
                </a:lnTo>
                <a:lnTo>
                  <a:pt x="556894" y="313370"/>
                </a:lnTo>
                <a:lnTo>
                  <a:pt x="562991" y="356235"/>
                </a:lnTo>
                <a:lnTo>
                  <a:pt x="562991" y="610743"/>
                </a:lnTo>
                <a:lnTo>
                  <a:pt x="766572" y="610743"/>
                </a:lnTo>
                <a:lnTo>
                  <a:pt x="766572" y="356235"/>
                </a:lnTo>
                <a:lnTo>
                  <a:pt x="765390" y="327020"/>
                </a:lnTo>
                <a:lnTo>
                  <a:pt x="756217" y="270634"/>
                </a:lnTo>
                <a:lnTo>
                  <a:pt x="738574" y="217580"/>
                </a:lnTo>
                <a:lnTo>
                  <a:pt x="713194" y="168594"/>
                </a:lnTo>
                <a:lnTo>
                  <a:pt x="680813" y="124409"/>
                </a:lnTo>
                <a:lnTo>
                  <a:pt x="642162" y="85758"/>
                </a:lnTo>
                <a:lnTo>
                  <a:pt x="597977" y="53377"/>
                </a:lnTo>
                <a:lnTo>
                  <a:pt x="548991" y="27997"/>
                </a:lnTo>
                <a:lnTo>
                  <a:pt x="495937" y="10354"/>
                </a:lnTo>
                <a:lnTo>
                  <a:pt x="439551" y="1181"/>
                </a:lnTo>
                <a:lnTo>
                  <a:pt x="410336" y="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27653" name="object 7"/>
          <p:cNvSpPr>
            <a:spLocks/>
          </p:cNvSpPr>
          <p:nvPr/>
        </p:nvSpPr>
        <p:spPr bwMode="auto">
          <a:xfrm>
            <a:off x="8494184" y="1471614"/>
            <a:ext cx="1157816" cy="814387"/>
          </a:xfrm>
          <a:custGeom>
            <a:avLst/>
            <a:gdLst>
              <a:gd name="T0" fmla="*/ 0 w 868426"/>
              <a:gd name="T1" fmla="*/ 0 h 814324"/>
              <a:gd name="T2" fmla="*/ 409946 w 868426"/>
              <a:gd name="T3" fmla="*/ 0 h 814324"/>
              <a:gd name="T4" fmla="*/ 439135 w 868426"/>
              <a:gd name="T5" fmla="*/ 1181 h 814324"/>
              <a:gd name="T6" fmla="*/ 495456 w 868426"/>
              <a:gd name="T7" fmla="*/ 10367 h 814324"/>
              <a:gd name="T8" fmla="*/ 548471 w 868426"/>
              <a:gd name="T9" fmla="*/ 28023 h 814324"/>
              <a:gd name="T10" fmla="*/ 597405 w 868426"/>
              <a:gd name="T11" fmla="*/ 53429 h 814324"/>
              <a:gd name="T12" fmla="*/ 641551 w 868426"/>
              <a:gd name="T13" fmla="*/ 85849 h 814324"/>
              <a:gd name="T14" fmla="*/ 680163 w 868426"/>
              <a:gd name="T15" fmla="*/ 124539 h 814324"/>
              <a:gd name="T16" fmla="*/ 712507 w 868426"/>
              <a:gd name="T17" fmla="*/ 168763 h 814324"/>
              <a:gd name="T18" fmla="*/ 737872 w 868426"/>
              <a:gd name="T19" fmla="*/ 217801 h 814324"/>
              <a:gd name="T20" fmla="*/ 755489 w 868426"/>
              <a:gd name="T21" fmla="*/ 270907 h 814324"/>
              <a:gd name="T22" fmla="*/ 764662 w 868426"/>
              <a:gd name="T23" fmla="*/ 327345 h 814324"/>
              <a:gd name="T24" fmla="*/ 765844 w 868426"/>
              <a:gd name="T25" fmla="*/ 356599 h 814324"/>
              <a:gd name="T26" fmla="*/ 765844 w 868426"/>
              <a:gd name="T27" fmla="*/ 611354 h 814324"/>
              <a:gd name="T28" fmla="*/ 867594 w 868426"/>
              <a:gd name="T29" fmla="*/ 611354 h 814324"/>
              <a:gd name="T30" fmla="*/ 664208 w 868426"/>
              <a:gd name="T31" fmla="*/ 815143 h 814324"/>
              <a:gd name="T32" fmla="*/ 460822 w 868426"/>
              <a:gd name="T33" fmla="*/ 611354 h 814324"/>
              <a:gd name="T34" fmla="*/ 562458 w 868426"/>
              <a:gd name="T35" fmla="*/ 611354 h 814324"/>
              <a:gd name="T36" fmla="*/ 562458 w 868426"/>
              <a:gd name="T37" fmla="*/ 356599 h 814324"/>
              <a:gd name="T38" fmla="*/ 556361 w 868426"/>
              <a:gd name="T39" fmla="*/ 313682 h 814324"/>
              <a:gd name="T40" fmla="*/ 539234 w 868426"/>
              <a:gd name="T41" fmla="*/ 275495 h 814324"/>
              <a:gd name="T42" fmla="*/ 512804 w 868426"/>
              <a:gd name="T43" fmla="*/ 243762 h 814324"/>
              <a:gd name="T44" fmla="*/ 478794 w 868426"/>
              <a:gd name="T45" fmla="*/ 220197 h 814324"/>
              <a:gd name="T46" fmla="*/ 438919 w 868426"/>
              <a:gd name="T47" fmla="*/ 206538 h 814324"/>
              <a:gd name="T48" fmla="*/ 0 w 868426"/>
              <a:gd name="T49" fmla="*/ 203789 h 814324"/>
              <a:gd name="T50" fmla="*/ 0 w 868426"/>
              <a:gd name="T51" fmla="*/ 0 h 8143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68426"/>
              <a:gd name="T79" fmla="*/ 0 h 814324"/>
              <a:gd name="T80" fmla="*/ 868426 w 868426"/>
              <a:gd name="T81" fmla="*/ 814324 h 8143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68426" h="814324">
                <a:moveTo>
                  <a:pt x="0" y="0"/>
                </a:moveTo>
                <a:lnTo>
                  <a:pt x="410336" y="0"/>
                </a:lnTo>
                <a:lnTo>
                  <a:pt x="439551" y="1181"/>
                </a:lnTo>
                <a:lnTo>
                  <a:pt x="495937" y="10354"/>
                </a:lnTo>
                <a:lnTo>
                  <a:pt x="548991" y="27997"/>
                </a:lnTo>
                <a:lnTo>
                  <a:pt x="597977" y="53377"/>
                </a:lnTo>
                <a:lnTo>
                  <a:pt x="642162" y="85758"/>
                </a:lnTo>
                <a:lnTo>
                  <a:pt x="680813" y="124409"/>
                </a:lnTo>
                <a:lnTo>
                  <a:pt x="713194" y="168594"/>
                </a:lnTo>
                <a:lnTo>
                  <a:pt x="738574" y="217580"/>
                </a:lnTo>
                <a:lnTo>
                  <a:pt x="756217" y="270634"/>
                </a:lnTo>
                <a:lnTo>
                  <a:pt x="765390" y="327020"/>
                </a:lnTo>
                <a:lnTo>
                  <a:pt x="766572" y="356235"/>
                </a:lnTo>
                <a:lnTo>
                  <a:pt x="766572" y="610743"/>
                </a:lnTo>
                <a:lnTo>
                  <a:pt x="868426" y="610743"/>
                </a:lnTo>
                <a:lnTo>
                  <a:pt x="664845" y="814324"/>
                </a:lnTo>
                <a:lnTo>
                  <a:pt x="461264" y="610743"/>
                </a:lnTo>
                <a:lnTo>
                  <a:pt x="562991" y="610743"/>
                </a:lnTo>
                <a:lnTo>
                  <a:pt x="562991" y="356235"/>
                </a:lnTo>
                <a:lnTo>
                  <a:pt x="556894" y="313370"/>
                </a:lnTo>
                <a:lnTo>
                  <a:pt x="539754" y="275222"/>
                </a:lnTo>
                <a:lnTo>
                  <a:pt x="513298" y="243515"/>
                </a:lnTo>
                <a:lnTo>
                  <a:pt x="479249" y="219976"/>
                </a:lnTo>
                <a:lnTo>
                  <a:pt x="439335" y="206330"/>
                </a:lnTo>
                <a:lnTo>
                  <a:pt x="0" y="20358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BBB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27654" name="object 8"/>
          <p:cNvSpPr>
            <a:spLocks/>
          </p:cNvSpPr>
          <p:nvPr/>
        </p:nvSpPr>
        <p:spPr bwMode="auto">
          <a:xfrm>
            <a:off x="8331200" y="4572001"/>
            <a:ext cx="1085851" cy="868363"/>
          </a:xfrm>
          <a:custGeom>
            <a:avLst/>
            <a:gdLst>
              <a:gd name="T0" fmla="*/ 203372 w 814451"/>
              <a:gd name="T1" fmla="*/ 460708 h 868426"/>
              <a:gd name="T2" fmla="*/ 0 w 814451"/>
              <a:gd name="T3" fmla="*/ 664094 h 868426"/>
              <a:gd name="T4" fmla="*/ 203372 w 814451"/>
              <a:gd name="T5" fmla="*/ 867607 h 868426"/>
              <a:gd name="T6" fmla="*/ 203372 w 814451"/>
              <a:gd name="T7" fmla="*/ 765844 h 868426"/>
              <a:gd name="T8" fmla="*/ 457634 w 814451"/>
              <a:gd name="T9" fmla="*/ 765844 h 868426"/>
              <a:gd name="T10" fmla="*/ 515350 w 814451"/>
              <a:gd name="T11" fmla="*/ 761193 h 868426"/>
              <a:gd name="T12" fmla="*/ 570120 w 814451"/>
              <a:gd name="T13" fmla="*/ 747705 h 868426"/>
              <a:gd name="T14" fmla="*/ 621194 w 814451"/>
              <a:gd name="T15" fmla="*/ 726113 h 868426"/>
              <a:gd name="T16" fmla="*/ 667836 w 814451"/>
              <a:gd name="T17" fmla="*/ 697162 h 868426"/>
              <a:gd name="T18" fmla="*/ 709326 w 814451"/>
              <a:gd name="T19" fmla="*/ 661585 h 868426"/>
              <a:gd name="T20" fmla="*/ 744913 w 814451"/>
              <a:gd name="T21" fmla="*/ 620103 h 868426"/>
              <a:gd name="T22" fmla="*/ 773877 w 814451"/>
              <a:gd name="T23" fmla="*/ 573449 h 868426"/>
              <a:gd name="T24" fmla="*/ 779048 w 814451"/>
              <a:gd name="T25" fmla="*/ 562458 h 868426"/>
              <a:gd name="T26" fmla="*/ 203372 w 814451"/>
              <a:gd name="T27" fmla="*/ 562458 h 868426"/>
              <a:gd name="T28" fmla="*/ 203372 w 814451"/>
              <a:gd name="T29" fmla="*/ 460708 h 868426"/>
              <a:gd name="T30" fmla="*/ 813632 w 814451"/>
              <a:gd name="T31" fmla="*/ 0 h 868426"/>
              <a:gd name="T32" fmla="*/ 610132 w 814451"/>
              <a:gd name="T33" fmla="*/ 0 h 868426"/>
              <a:gd name="T34" fmla="*/ 610131 w 814451"/>
              <a:gd name="T35" fmla="*/ 409908 h 868426"/>
              <a:gd name="T36" fmla="*/ 609425 w 814451"/>
              <a:gd name="T37" fmla="*/ 424593 h 868426"/>
              <a:gd name="T38" fmla="*/ 599454 w 814451"/>
              <a:gd name="T39" fmla="*/ 466031 h 868426"/>
              <a:gd name="T40" fmla="*/ 579027 w 814451"/>
              <a:gd name="T41" fmla="*/ 502204 h 868426"/>
              <a:gd name="T42" fmla="*/ 549884 w 814451"/>
              <a:gd name="T43" fmla="*/ 531360 h 868426"/>
              <a:gd name="T44" fmla="*/ 513737 w 814451"/>
              <a:gd name="T45" fmla="*/ 551793 h 868426"/>
              <a:gd name="T46" fmla="*/ 472307 w 814451"/>
              <a:gd name="T47" fmla="*/ 561758 h 868426"/>
              <a:gd name="T48" fmla="*/ 457634 w 814451"/>
              <a:gd name="T49" fmla="*/ 562458 h 868426"/>
              <a:gd name="T50" fmla="*/ 779048 w 814451"/>
              <a:gd name="T51" fmla="*/ 562458 h 868426"/>
              <a:gd name="T52" fmla="*/ 795468 w 814451"/>
              <a:gd name="T53" fmla="*/ 522368 h 868426"/>
              <a:gd name="T54" fmla="*/ 808965 w 814451"/>
              <a:gd name="T55" fmla="*/ 467580 h 868426"/>
              <a:gd name="T56" fmla="*/ 813628 w 814451"/>
              <a:gd name="T57" fmla="*/ 409908 h 868426"/>
              <a:gd name="T58" fmla="*/ 813632 w 814451"/>
              <a:gd name="T59" fmla="*/ 0 h 8684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4451"/>
              <a:gd name="T91" fmla="*/ 0 h 868426"/>
              <a:gd name="T92" fmla="*/ 814451 w 814451"/>
              <a:gd name="T93" fmla="*/ 868426 h 8684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4451" h="868426">
                <a:moveTo>
                  <a:pt x="203580" y="461137"/>
                </a:moveTo>
                <a:lnTo>
                  <a:pt x="0" y="664718"/>
                </a:lnTo>
                <a:lnTo>
                  <a:pt x="203580" y="868426"/>
                </a:lnTo>
                <a:lnTo>
                  <a:pt x="203580" y="766572"/>
                </a:lnTo>
                <a:lnTo>
                  <a:pt x="458089" y="766572"/>
                </a:lnTo>
                <a:lnTo>
                  <a:pt x="515870" y="761908"/>
                </a:lnTo>
                <a:lnTo>
                  <a:pt x="570692" y="748407"/>
                </a:lnTo>
                <a:lnTo>
                  <a:pt x="621818" y="726802"/>
                </a:lnTo>
                <a:lnTo>
                  <a:pt x="668512" y="697825"/>
                </a:lnTo>
                <a:lnTo>
                  <a:pt x="710041" y="662209"/>
                </a:lnTo>
                <a:lnTo>
                  <a:pt x="745667" y="620688"/>
                </a:lnTo>
                <a:lnTo>
                  <a:pt x="774657" y="573995"/>
                </a:lnTo>
                <a:lnTo>
                  <a:pt x="779828" y="562991"/>
                </a:lnTo>
                <a:lnTo>
                  <a:pt x="203580" y="562991"/>
                </a:lnTo>
                <a:lnTo>
                  <a:pt x="203580" y="461137"/>
                </a:lnTo>
                <a:close/>
              </a:path>
              <a:path w="814451" h="868426">
                <a:moveTo>
                  <a:pt x="814451" y="0"/>
                </a:moveTo>
                <a:lnTo>
                  <a:pt x="610743" y="0"/>
                </a:lnTo>
                <a:lnTo>
                  <a:pt x="610742" y="410298"/>
                </a:lnTo>
                <a:lnTo>
                  <a:pt x="610036" y="424996"/>
                </a:lnTo>
                <a:lnTo>
                  <a:pt x="600052" y="466473"/>
                </a:lnTo>
                <a:lnTo>
                  <a:pt x="579612" y="502672"/>
                </a:lnTo>
                <a:lnTo>
                  <a:pt x="550439" y="531863"/>
                </a:lnTo>
                <a:lnTo>
                  <a:pt x="514257" y="552313"/>
                </a:lnTo>
                <a:lnTo>
                  <a:pt x="472788" y="562291"/>
                </a:lnTo>
                <a:lnTo>
                  <a:pt x="458089" y="562991"/>
                </a:lnTo>
                <a:lnTo>
                  <a:pt x="779828" y="562991"/>
                </a:lnTo>
                <a:lnTo>
                  <a:pt x="796274" y="522862"/>
                </a:lnTo>
                <a:lnTo>
                  <a:pt x="809784" y="468022"/>
                </a:lnTo>
                <a:lnTo>
                  <a:pt x="814447" y="410298"/>
                </a:lnTo>
                <a:lnTo>
                  <a:pt x="814451" y="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27655" name="object 9"/>
          <p:cNvSpPr>
            <a:spLocks/>
          </p:cNvSpPr>
          <p:nvPr/>
        </p:nvSpPr>
        <p:spPr bwMode="auto">
          <a:xfrm>
            <a:off x="8331200" y="4572001"/>
            <a:ext cx="1085851" cy="868363"/>
          </a:xfrm>
          <a:custGeom>
            <a:avLst/>
            <a:gdLst>
              <a:gd name="T0" fmla="*/ 813632 w 814451"/>
              <a:gd name="T1" fmla="*/ 0 h 868426"/>
              <a:gd name="T2" fmla="*/ 813632 w 814451"/>
              <a:gd name="T3" fmla="*/ 409820 h 868426"/>
              <a:gd name="T4" fmla="*/ 812450 w 814451"/>
              <a:gd name="T5" fmla="*/ 439026 h 868426"/>
              <a:gd name="T6" fmla="*/ 803282 w 814451"/>
              <a:gd name="T7" fmla="*/ 495391 h 868426"/>
              <a:gd name="T8" fmla="*/ 785640 w 814451"/>
              <a:gd name="T9" fmla="*/ 548417 h 868426"/>
              <a:gd name="T10" fmla="*/ 760271 w 814451"/>
              <a:gd name="T11" fmla="*/ 597383 h 868426"/>
              <a:gd name="T12" fmla="*/ 727910 w 814451"/>
              <a:gd name="T13" fmla="*/ 641532 h 868426"/>
              <a:gd name="T14" fmla="*/ 689279 w 814451"/>
              <a:gd name="T15" fmla="*/ 680164 h 868426"/>
              <a:gd name="T16" fmla="*/ 645115 w 814451"/>
              <a:gd name="T17" fmla="*/ 712513 h 868426"/>
              <a:gd name="T18" fmla="*/ 596165 w 814451"/>
              <a:gd name="T19" fmla="*/ 737871 h 868426"/>
              <a:gd name="T20" fmla="*/ 543151 w 814451"/>
              <a:gd name="T21" fmla="*/ 755502 h 868426"/>
              <a:gd name="T22" fmla="*/ 486810 w 814451"/>
              <a:gd name="T23" fmla="*/ 764671 h 868426"/>
              <a:gd name="T24" fmla="*/ 457634 w 814451"/>
              <a:gd name="T25" fmla="*/ 765844 h 868426"/>
              <a:gd name="T26" fmla="*/ 203372 w 814451"/>
              <a:gd name="T27" fmla="*/ 765844 h 868426"/>
              <a:gd name="T28" fmla="*/ 203372 w 814451"/>
              <a:gd name="T29" fmla="*/ 867607 h 868426"/>
              <a:gd name="T30" fmla="*/ 0 w 814451"/>
              <a:gd name="T31" fmla="*/ 664094 h 868426"/>
              <a:gd name="T32" fmla="*/ 203372 w 814451"/>
              <a:gd name="T33" fmla="*/ 460708 h 868426"/>
              <a:gd name="T34" fmla="*/ 203372 w 814451"/>
              <a:gd name="T35" fmla="*/ 562458 h 868426"/>
              <a:gd name="T36" fmla="*/ 457634 w 814451"/>
              <a:gd name="T37" fmla="*/ 562458 h 868426"/>
              <a:gd name="T38" fmla="*/ 500429 w 814451"/>
              <a:gd name="T39" fmla="*/ 556368 h 868426"/>
              <a:gd name="T40" fmla="*/ 538526 w 814451"/>
              <a:gd name="T41" fmla="*/ 539229 h 868426"/>
              <a:gd name="T42" fmla="*/ 570201 w 814451"/>
              <a:gd name="T43" fmla="*/ 512786 h 868426"/>
              <a:gd name="T44" fmla="*/ 593718 w 814451"/>
              <a:gd name="T45" fmla="*/ 478756 h 868426"/>
              <a:gd name="T46" fmla="*/ 607365 w 814451"/>
              <a:gd name="T47" fmla="*/ 438885 h 868426"/>
              <a:gd name="T48" fmla="*/ 610132 w 814451"/>
              <a:gd name="T49" fmla="*/ 0 h 868426"/>
              <a:gd name="T50" fmla="*/ 813632 w 814451"/>
              <a:gd name="T51" fmla="*/ 0 h 8684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14451"/>
              <a:gd name="T79" fmla="*/ 0 h 868426"/>
              <a:gd name="T80" fmla="*/ 814451 w 814451"/>
              <a:gd name="T81" fmla="*/ 868426 h 86842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14451" h="868426">
                <a:moveTo>
                  <a:pt x="814451" y="0"/>
                </a:moveTo>
                <a:lnTo>
                  <a:pt x="814451" y="410210"/>
                </a:lnTo>
                <a:lnTo>
                  <a:pt x="813269" y="439442"/>
                </a:lnTo>
                <a:lnTo>
                  <a:pt x="804088" y="495859"/>
                </a:lnTo>
                <a:lnTo>
                  <a:pt x="786433" y="548937"/>
                </a:lnTo>
                <a:lnTo>
                  <a:pt x="761038" y="597942"/>
                </a:lnTo>
                <a:lnTo>
                  <a:pt x="728638" y="642141"/>
                </a:lnTo>
                <a:lnTo>
                  <a:pt x="689968" y="680801"/>
                </a:lnTo>
                <a:lnTo>
                  <a:pt x="645765" y="713189"/>
                </a:lnTo>
                <a:lnTo>
                  <a:pt x="596763" y="738572"/>
                </a:lnTo>
                <a:lnTo>
                  <a:pt x="543697" y="756217"/>
                </a:lnTo>
                <a:lnTo>
                  <a:pt x="487304" y="765390"/>
                </a:lnTo>
                <a:lnTo>
                  <a:pt x="458089" y="766572"/>
                </a:lnTo>
                <a:lnTo>
                  <a:pt x="203580" y="766572"/>
                </a:lnTo>
                <a:lnTo>
                  <a:pt x="203580" y="868426"/>
                </a:lnTo>
                <a:lnTo>
                  <a:pt x="0" y="664718"/>
                </a:lnTo>
                <a:lnTo>
                  <a:pt x="203580" y="461137"/>
                </a:lnTo>
                <a:lnTo>
                  <a:pt x="203580" y="562991"/>
                </a:lnTo>
                <a:lnTo>
                  <a:pt x="458089" y="562991"/>
                </a:lnTo>
                <a:lnTo>
                  <a:pt x="500936" y="556888"/>
                </a:lnTo>
                <a:lnTo>
                  <a:pt x="539072" y="539736"/>
                </a:lnTo>
                <a:lnTo>
                  <a:pt x="570773" y="513267"/>
                </a:lnTo>
                <a:lnTo>
                  <a:pt x="594316" y="479211"/>
                </a:lnTo>
                <a:lnTo>
                  <a:pt x="607976" y="439301"/>
                </a:lnTo>
                <a:lnTo>
                  <a:pt x="610743" y="0"/>
                </a:lnTo>
                <a:lnTo>
                  <a:pt x="814451" y="0"/>
                </a:lnTo>
                <a:close/>
              </a:path>
            </a:pathLst>
          </a:custGeom>
          <a:noFill/>
          <a:ln w="25399">
            <a:solidFill>
              <a:srgbClr val="00BBB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27656" name="object 10"/>
          <p:cNvSpPr>
            <a:spLocks/>
          </p:cNvSpPr>
          <p:nvPr/>
        </p:nvSpPr>
        <p:spPr bwMode="auto">
          <a:xfrm>
            <a:off x="2235201" y="4572000"/>
            <a:ext cx="1157817" cy="814388"/>
          </a:xfrm>
          <a:custGeom>
            <a:avLst/>
            <a:gdLst>
              <a:gd name="T0" fmla="*/ 305149 w 868426"/>
              <a:gd name="T1" fmla="*/ 203789 h 814324"/>
              <a:gd name="T2" fmla="*/ 101763 w 868426"/>
              <a:gd name="T3" fmla="*/ 203789 h 814324"/>
              <a:gd name="T4" fmla="*/ 101763 w 868426"/>
              <a:gd name="T5" fmla="*/ 458556 h 814324"/>
              <a:gd name="T6" fmla="*/ 106413 w 868426"/>
              <a:gd name="T7" fmla="*/ 516400 h 814324"/>
              <a:gd name="T8" fmla="*/ 119948 w 868426"/>
              <a:gd name="T9" fmla="*/ 571393 h 814324"/>
              <a:gd name="T10" fmla="*/ 141490 w 868426"/>
              <a:gd name="T11" fmla="*/ 622427 h 814324"/>
              <a:gd name="T12" fmla="*/ 170436 w 868426"/>
              <a:gd name="T13" fmla="*/ 669157 h 814324"/>
              <a:gd name="T14" fmla="*/ 206005 w 868426"/>
              <a:gd name="T15" fmla="*/ 710705 h 814324"/>
              <a:gd name="T16" fmla="*/ 247475 w 868426"/>
              <a:gd name="T17" fmla="*/ 746352 h 814324"/>
              <a:gd name="T18" fmla="*/ 294114 w 868426"/>
              <a:gd name="T19" fmla="*/ 775350 h 814324"/>
              <a:gd name="T20" fmla="*/ 345173 w 868426"/>
              <a:gd name="T21" fmla="*/ 796979 h 814324"/>
              <a:gd name="T22" fmla="*/ 399933 w 868426"/>
              <a:gd name="T23" fmla="*/ 810492 h 814324"/>
              <a:gd name="T24" fmla="*/ 457659 w 868426"/>
              <a:gd name="T25" fmla="*/ 815156 h 814324"/>
              <a:gd name="T26" fmla="*/ 867607 w 868426"/>
              <a:gd name="T27" fmla="*/ 815156 h 814324"/>
              <a:gd name="T28" fmla="*/ 867607 w 868426"/>
              <a:gd name="T29" fmla="*/ 611367 h 814324"/>
              <a:gd name="T30" fmla="*/ 442984 w 868426"/>
              <a:gd name="T31" fmla="*/ 610669 h 814324"/>
              <a:gd name="T32" fmla="*/ 428687 w 868426"/>
              <a:gd name="T33" fmla="*/ 608617 h 814324"/>
              <a:gd name="T34" fmla="*/ 388812 w 868426"/>
              <a:gd name="T35" fmla="*/ 594958 h 814324"/>
              <a:gd name="T36" fmla="*/ 354789 w 868426"/>
              <a:gd name="T37" fmla="*/ 571393 h 814324"/>
              <a:gd name="T38" fmla="*/ 328359 w 868426"/>
              <a:gd name="T39" fmla="*/ 539647 h 814324"/>
              <a:gd name="T40" fmla="*/ 311232 w 868426"/>
              <a:gd name="T41" fmla="*/ 501460 h 814324"/>
              <a:gd name="T42" fmla="*/ 305149 w 868426"/>
              <a:gd name="T43" fmla="*/ 458556 h 814324"/>
              <a:gd name="T44" fmla="*/ 305149 w 868426"/>
              <a:gd name="T45" fmla="*/ 203789 h 814324"/>
              <a:gd name="T46" fmla="*/ 203386 w 868426"/>
              <a:gd name="T47" fmla="*/ 0 h 814324"/>
              <a:gd name="T48" fmla="*/ 0 w 868426"/>
              <a:gd name="T49" fmla="*/ 203789 h 814324"/>
              <a:gd name="T50" fmla="*/ 406772 w 868426"/>
              <a:gd name="T51" fmla="*/ 203789 h 814324"/>
              <a:gd name="T52" fmla="*/ 203386 w 868426"/>
              <a:gd name="T53" fmla="*/ 0 h 81432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68426"/>
              <a:gd name="T82" fmla="*/ 0 h 814324"/>
              <a:gd name="T83" fmla="*/ 868426 w 868426"/>
              <a:gd name="T84" fmla="*/ 814324 h 81432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68426" h="814324">
                <a:moveTo>
                  <a:pt x="305435" y="203581"/>
                </a:moveTo>
                <a:lnTo>
                  <a:pt x="101854" y="203581"/>
                </a:lnTo>
                <a:lnTo>
                  <a:pt x="101854" y="458088"/>
                </a:lnTo>
                <a:lnTo>
                  <a:pt x="106517" y="515867"/>
                </a:lnTo>
                <a:lnTo>
                  <a:pt x="120065" y="570808"/>
                </a:lnTo>
                <a:lnTo>
                  <a:pt x="141620" y="621790"/>
                </a:lnTo>
                <a:lnTo>
                  <a:pt x="170592" y="668468"/>
                </a:lnTo>
                <a:lnTo>
                  <a:pt x="206200" y="709977"/>
                </a:lnTo>
                <a:lnTo>
                  <a:pt x="247709" y="745585"/>
                </a:lnTo>
                <a:lnTo>
                  <a:pt x="294387" y="774557"/>
                </a:lnTo>
                <a:lnTo>
                  <a:pt x="345498" y="796160"/>
                </a:lnTo>
                <a:lnTo>
                  <a:pt x="400310" y="809660"/>
                </a:lnTo>
                <a:lnTo>
                  <a:pt x="458088" y="814324"/>
                </a:lnTo>
                <a:lnTo>
                  <a:pt x="868426" y="814324"/>
                </a:lnTo>
                <a:lnTo>
                  <a:pt x="868426" y="610743"/>
                </a:lnTo>
                <a:lnTo>
                  <a:pt x="443400" y="610045"/>
                </a:lnTo>
                <a:lnTo>
                  <a:pt x="429090" y="607993"/>
                </a:lnTo>
                <a:lnTo>
                  <a:pt x="389176" y="594347"/>
                </a:lnTo>
                <a:lnTo>
                  <a:pt x="355127" y="570808"/>
                </a:lnTo>
                <a:lnTo>
                  <a:pt x="328671" y="539101"/>
                </a:lnTo>
                <a:lnTo>
                  <a:pt x="311531" y="500953"/>
                </a:lnTo>
                <a:lnTo>
                  <a:pt x="305435" y="458088"/>
                </a:lnTo>
                <a:lnTo>
                  <a:pt x="305435" y="203581"/>
                </a:lnTo>
                <a:close/>
              </a:path>
              <a:path w="868426" h="814324">
                <a:moveTo>
                  <a:pt x="203581" y="0"/>
                </a:moveTo>
                <a:lnTo>
                  <a:pt x="0" y="203581"/>
                </a:lnTo>
                <a:lnTo>
                  <a:pt x="407162" y="203581"/>
                </a:lnTo>
                <a:lnTo>
                  <a:pt x="203581" y="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27657" name="object 11"/>
          <p:cNvSpPr>
            <a:spLocks/>
          </p:cNvSpPr>
          <p:nvPr/>
        </p:nvSpPr>
        <p:spPr bwMode="auto">
          <a:xfrm>
            <a:off x="2235201" y="4572000"/>
            <a:ext cx="1157817" cy="814388"/>
          </a:xfrm>
          <a:custGeom>
            <a:avLst/>
            <a:gdLst>
              <a:gd name="T0" fmla="*/ 867607 w 868426"/>
              <a:gd name="T1" fmla="*/ 815156 h 814324"/>
              <a:gd name="T2" fmla="*/ 457659 w 868426"/>
              <a:gd name="T3" fmla="*/ 815156 h 814324"/>
              <a:gd name="T4" fmla="*/ 428471 w 868426"/>
              <a:gd name="T5" fmla="*/ 813974 h 814324"/>
              <a:gd name="T6" fmla="*/ 372137 w 868426"/>
              <a:gd name="T7" fmla="*/ 804788 h 814324"/>
              <a:gd name="T8" fmla="*/ 319135 w 868426"/>
              <a:gd name="T9" fmla="*/ 787132 h 814324"/>
              <a:gd name="T10" fmla="*/ 270188 w 868426"/>
              <a:gd name="T11" fmla="*/ 761726 h 814324"/>
              <a:gd name="T12" fmla="*/ 226055 w 868426"/>
              <a:gd name="T13" fmla="*/ 729306 h 814324"/>
              <a:gd name="T14" fmla="*/ 187430 w 868426"/>
              <a:gd name="T15" fmla="*/ 690616 h 814324"/>
              <a:gd name="T16" fmla="*/ 155088 w 868426"/>
              <a:gd name="T17" fmla="*/ 646392 h 814324"/>
              <a:gd name="T18" fmla="*/ 129734 w 868426"/>
              <a:gd name="T19" fmla="*/ 597354 h 814324"/>
              <a:gd name="T20" fmla="*/ 112104 w 868426"/>
              <a:gd name="T21" fmla="*/ 544248 h 814324"/>
              <a:gd name="T22" fmla="*/ 102944 w 868426"/>
              <a:gd name="T23" fmla="*/ 487797 h 814324"/>
              <a:gd name="T24" fmla="*/ 101763 w 868426"/>
              <a:gd name="T25" fmla="*/ 458556 h 814324"/>
              <a:gd name="T26" fmla="*/ 101763 w 868426"/>
              <a:gd name="T27" fmla="*/ 203789 h 814324"/>
              <a:gd name="T28" fmla="*/ 0 w 868426"/>
              <a:gd name="T29" fmla="*/ 203789 h 814324"/>
              <a:gd name="T30" fmla="*/ 203386 w 868426"/>
              <a:gd name="T31" fmla="*/ 0 h 814324"/>
              <a:gd name="T32" fmla="*/ 406772 w 868426"/>
              <a:gd name="T33" fmla="*/ 203789 h 814324"/>
              <a:gd name="T34" fmla="*/ 305149 w 868426"/>
              <a:gd name="T35" fmla="*/ 203789 h 814324"/>
              <a:gd name="T36" fmla="*/ 305149 w 868426"/>
              <a:gd name="T37" fmla="*/ 458556 h 814324"/>
              <a:gd name="T38" fmla="*/ 311232 w 868426"/>
              <a:gd name="T39" fmla="*/ 501460 h 814324"/>
              <a:gd name="T40" fmla="*/ 328359 w 868426"/>
              <a:gd name="T41" fmla="*/ 539647 h 814324"/>
              <a:gd name="T42" fmla="*/ 354789 w 868426"/>
              <a:gd name="T43" fmla="*/ 571393 h 814324"/>
              <a:gd name="T44" fmla="*/ 388812 w 868426"/>
              <a:gd name="T45" fmla="*/ 594958 h 814324"/>
              <a:gd name="T46" fmla="*/ 428687 w 868426"/>
              <a:gd name="T47" fmla="*/ 608617 h 814324"/>
              <a:gd name="T48" fmla="*/ 867607 w 868426"/>
              <a:gd name="T49" fmla="*/ 611367 h 814324"/>
              <a:gd name="T50" fmla="*/ 867607 w 868426"/>
              <a:gd name="T51" fmla="*/ 815156 h 8143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68426"/>
              <a:gd name="T79" fmla="*/ 0 h 814324"/>
              <a:gd name="T80" fmla="*/ 868426 w 868426"/>
              <a:gd name="T81" fmla="*/ 814324 h 8143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68426" h="814324">
                <a:moveTo>
                  <a:pt x="868426" y="814324"/>
                </a:moveTo>
                <a:lnTo>
                  <a:pt x="458088" y="814324"/>
                </a:lnTo>
                <a:lnTo>
                  <a:pt x="428874" y="813142"/>
                </a:lnTo>
                <a:lnTo>
                  <a:pt x="372488" y="803969"/>
                </a:lnTo>
                <a:lnTo>
                  <a:pt x="319434" y="786326"/>
                </a:lnTo>
                <a:lnTo>
                  <a:pt x="270448" y="760946"/>
                </a:lnTo>
                <a:lnTo>
                  <a:pt x="226263" y="728565"/>
                </a:lnTo>
                <a:lnTo>
                  <a:pt x="187612" y="689914"/>
                </a:lnTo>
                <a:lnTo>
                  <a:pt x="155231" y="645729"/>
                </a:lnTo>
                <a:lnTo>
                  <a:pt x="129851" y="596743"/>
                </a:lnTo>
                <a:lnTo>
                  <a:pt x="112208" y="543689"/>
                </a:lnTo>
                <a:lnTo>
                  <a:pt x="103035" y="487303"/>
                </a:lnTo>
                <a:lnTo>
                  <a:pt x="101854" y="458088"/>
                </a:lnTo>
                <a:lnTo>
                  <a:pt x="101854" y="203581"/>
                </a:lnTo>
                <a:lnTo>
                  <a:pt x="0" y="203581"/>
                </a:lnTo>
                <a:lnTo>
                  <a:pt x="203581" y="0"/>
                </a:lnTo>
                <a:lnTo>
                  <a:pt x="407162" y="203581"/>
                </a:lnTo>
                <a:lnTo>
                  <a:pt x="305435" y="203581"/>
                </a:lnTo>
                <a:lnTo>
                  <a:pt x="305435" y="458088"/>
                </a:lnTo>
                <a:lnTo>
                  <a:pt x="311531" y="500953"/>
                </a:lnTo>
                <a:lnTo>
                  <a:pt x="328671" y="539101"/>
                </a:lnTo>
                <a:lnTo>
                  <a:pt x="355127" y="570808"/>
                </a:lnTo>
                <a:lnTo>
                  <a:pt x="389176" y="594347"/>
                </a:lnTo>
                <a:lnTo>
                  <a:pt x="429090" y="607993"/>
                </a:lnTo>
                <a:lnTo>
                  <a:pt x="868426" y="610743"/>
                </a:lnTo>
                <a:lnTo>
                  <a:pt x="868426" y="814324"/>
                </a:lnTo>
                <a:close/>
              </a:path>
            </a:pathLst>
          </a:custGeom>
          <a:noFill/>
          <a:ln w="25400">
            <a:solidFill>
              <a:srgbClr val="00BBB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PE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96330" y="214290"/>
            <a:ext cx="3595670" cy="704850"/>
          </a:xfrm>
        </p:spPr>
        <p:txBody>
          <a:bodyPr vert="horz" wrap="square" lIns="0" tIns="57404" rIns="0" bIns="0" rtlCol="0">
            <a:noAutofit/>
          </a:bodyPr>
          <a:lstStyle/>
          <a:p>
            <a:pPr marL="165100">
              <a:defRPr/>
            </a:pPr>
            <a:r>
              <a:rPr sz="3200" b="1" spc="-20" dirty="0">
                <a:latin typeface="Calibri"/>
                <a:cs typeface="Calibri"/>
              </a:rPr>
              <a:t>CIC</a:t>
            </a:r>
            <a:r>
              <a:rPr sz="3200" b="1" spc="-95" dirty="0">
                <a:latin typeface="Calibri"/>
                <a:cs typeface="Calibri"/>
              </a:rPr>
              <a:t>L</a:t>
            </a:r>
            <a:r>
              <a:rPr sz="3200" b="1" spc="-30" dirty="0">
                <a:latin typeface="Calibri"/>
                <a:cs typeface="Calibri"/>
              </a:rPr>
              <a:t>O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DE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VI</a:t>
            </a:r>
            <a:r>
              <a:rPr sz="3200" b="1" spc="-114" dirty="0">
                <a:latin typeface="Calibri"/>
                <a:cs typeface="Calibri"/>
              </a:rPr>
              <a:t>D</a:t>
            </a:r>
            <a:r>
              <a:rPr sz="3200" b="1" spc="-25" dirty="0">
                <a:latin typeface="Calibri"/>
                <a:cs typeface="Calibri"/>
              </a:rPr>
              <a:t>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2" name="object 7"/>
          <p:cNvSpPr txBox="1">
            <a:spLocks noGrp="1" noChangeArrowheads="1"/>
          </p:cNvSpPr>
          <p:nvPr>
            <p:ph idx="1"/>
          </p:nvPr>
        </p:nvSpPr>
        <p:spPr>
          <a:xfrm>
            <a:off x="95251" y="6102350"/>
            <a:ext cx="12096749" cy="755650"/>
          </a:xfrm>
        </p:spPr>
        <p:txBody>
          <a:bodyPr lIns="0" tIns="0" rIns="0" bIns="0">
            <a:normAutofit/>
          </a:bodyPr>
          <a:lstStyle>
            <a:lvl1pPr marL="269875" indent="-257175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231775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231775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231775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indent="0" algn="just"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lang="es-PE" altLang="es-P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de metamorfosis completa (Holometábolo), es decir presenta 4 fases de desarrollo: huevo (2 a 3 días), larva (5 a 7 días), pupa (2 a 3 días) y adulto (6 semanas), las</a:t>
            </a:r>
            <a:r>
              <a:rPr lang="es-PE" altLang="es-P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altLang="es-P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primeras son acuáticas, de alimentación, desarrollo y transformación, la última es aérea y de reproducción. 9 a 12 días demora el ciclo biológico.</a:t>
            </a:r>
            <a:endParaRPr lang="es-PE" altLang="es-P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ts val="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s-PE" altLang="es-PE" sz="1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1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s-PE" altLang="es-PE" sz="1600" dirty="0"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918" y="1268413"/>
            <a:ext cx="1617133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ó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3</a:t>
            </a:r>
            <a:r>
              <a:rPr sz="2400" b="1" spc="-10" dirty="0">
                <a:latin typeface="Calibri"/>
                <a:cs typeface="Calibri"/>
              </a:rPr>
              <a:t> días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52518" y="5013325"/>
            <a:ext cx="1617133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ó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3</a:t>
            </a:r>
            <a:r>
              <a:rPr sz="2400" b="1" spc="-10" dirty="0">
                <a:latin typeface="Calibri"/>
                <a:cs typeface="Calibri"/>
              </a:rPr>
              <a:t> días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7284" y="1052513"/>
            <a:ext cx="1617133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400" b="1" spc="-15" dirty="0">
                <a:latin typeface="Calibri"/>
                <a:cs typeface="Calibri"/>
              </a:rPr>
              <a:t>5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ó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7</a:t>
            </a:r>
            <a:r>
              <a:rPr sz="2400" b="1" spc="-10" dirty="0">
                <a:latin typeface="Calibri"/>
                <a:cs typeface="Calibri"/>
              </a:rPr>
              <a:t> días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5034" y="3357563"/>
            <a:ext cx="2027767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400" b="1" spc="-15" dirty="0">
                <a:latin typeface="Calibri"/>
                <a:cs typeface="Calibri"/>
              </a:rPr>
              <a:t>15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ó 30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ías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7664" name="object 18"/>
          <p:cNvSpPr>
            <a:spLocks noChangeArrowheads="1"/>
          </p:cNvSpPr>
          <p:nvPr/>
        </p:nvSpPr>
        <p:spPr bwMode="auto">
          <a:xfrm>
            <a:off x="4271434" y="3933826"/>
            <a:ext cx="3545417" cy="19732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PE" altLang="es-PE"/>
          </a:p>
        </p:txBody>
      </p:sp>
      <p:sp>
        <p:nvSpPr>
          <p:cNvPr id="27665" name="object 19"/>
          <p:cNvSpPr>
            <a:spLocks noChangeArrowheads="1"/>
          </p:cNvSpPr>
          <p:nvPr/>
        </p:nvSpPr>
        <p:spPr bwMode="auto">
          <a:xfrm>
            <a:off x="4176184" y="765175"/>
            <a:ext cx="3251200" cy="1773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PE" altLang="es-PE"/>
          </a:p>
        </p:txBody>
      </p:sp>
      <p:sp>
        <p:nvSpPr>
          <p:cNvPr id="27666" name="object 20"/>
          <p:cNvSpPr>
            <a:spLocks noChangeArrowheads="1"/>
          </p:cNvSpPr>
          <p:nvPr/>
        </p:nvSpPr>
        <p:spPr bwMode="auto">
          <a:xfrm>
            <a:off x="9144000" y="2205039"/>
            <a:ext cx="3048000" cy="1882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PE" altLang="es-PE"/>
          </a:p>
        </p:txBody>
      </p:sp>
      <p:sp>
        <p:nvSpPr>
          <p:cNvPr id="27667" name="object 21"/>
          <p:cNvSpPr>
            <a:spLocks noChangeArrowheads="1"/>
          </p:cNvSpPr>
          <p:nvPr/>
        </p:nvSpPr>
        <p:spPr bwMode="auto">
          <a:xfrm>
            <a:off x="431800" y="2349501"/>
            <a:ext cx="2855384" cy="17875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PE" altLang="es-PE"/>
          </a:p>
        </p:txBody>
      </p:sp>
      <p:pic>
        <p:nvPicPr>
          <p:cNvPr id="20" name="Imagen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360" y="4293096"/>
            <a:ext cx="1673538" cy="78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78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3510" y="130413"/>
            <a:ext cx="481669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/>
              <a:t>Las áreas de</a:t>
            </a:r>
            <a:r>
              <a:rPr sz="2800" b="1" spc="-70" dirty="0"/>
              <a:t> </a:t>
            </a:r>
            <a:r>
              <a:rPr lang="es-ES" sz="2800" b="1" dirty="0" err="1"/>
              <a:t>R</a:t>
            </a:r>
            <a:r>
              <a:rPr sz="2800" b="1" dirty="0" err="1" smtClean="0"/>
              <a:t>eproducción</a:t>
            </a:r>
            <a:r>
              <a:rPr lang="es-PE" sz="2800" b="1" dirty="0" smtClean="0"/>
              <a:t> </a:t>
            </a:r>
            <a:r>
              <a:rPr sz="2800" b="1" dirty="0"/>
              <a:t>del </a:t>
            </a:r>
            <a:r>
              <a:rPr sz="2800" b="1" i="1" spc="-5" dirty="0"/>
              <a:t>Aedes </a:t>
            </a:r>
            <a:r>
              <a:rPr lang="es-PE" sz="2800" b="1" i="1" spc="-5" dirty="0"/>
              <a:t>a</a:t>
            </a:r>
            <a:r>
              <a:rPr sz="2800" b="1" i="1" dirty="0" err="1"/>
              <a:t>egypti</a:t>
            </a:r>
            <a:r>
              <a:rPr sz="2800" b="1" i="1" spc="-55" dirty="0"/>
              <a:t> </a:t>
            </a:r>
            <a:endParaRPr sz="2800" b="1" i="1" dirty="0"/>
          </a:p>
        </p:txBody>
      </p:sp>
      <p:sp>
        <p:nvSpPr>
          <p:cNvPr id="3" name="object 3"/>
          <p:cNvSpPr txBox="1"/>
          <p:nvPr/>
        </p:nvSpPr>
        <p:spPr>
          <a:xfrm>
            <a:off x="353504" y="4808821"/>
            <a:ext cx="11665296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 algn="just">
              <a:lnSpc>
                <a:spcPct val="100000"/>
              </a:lnSpc>
              <a:spcBef>
                <a:spcPts val="5"/>
              </a:spcBef>
            </a:pPr>
            <a:r>
              <a:rPr sz="4000" b="1" spc="-5" dirty="0" smtClean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requiere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muy poca agua (sólo unas pocas 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pulgadas /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centímetros) para servir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como áreas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de  reproducción.</a:t>
            </a:r>
            <a:endParaRPr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8487177" y="-36513"/>
            <a:ext cx="3649791" cy="2087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s-PE" altLang="es-PE"/>
          </a:p>
        </p:txBody>
      </p:sp>
      <p:sp>
        <p:nvSpPr>
          <p:cNvPr id="5" name="object 5"/>
          <p:cNvSpPr txBox="1">
            <a:spLocks noChangeArrowheads="1"/>
          </p:cNvSpPr>
          <p:nvPr/>
        </p:nvSpPr>
        <p:spPr bwMode="auto">
          <a:xfrm>
            <a:off x="353504" y="3510471"/>
            <a:ext cx="119630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9875" indent="-257175">
              <a:tabLst>
                <a:tab pos="231775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tabLst>
                <a:tab pos="231775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tabLst>
                <a:tab pos="231775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tabLst>
                <a:tab pos="23177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s-PE" altLang="es-PE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Luego los adultos se aparean; una inseminación es suficiente para fecundar todos los huevos que la hembra produzca.</a:t>
            </a:r>
          </a:p>
        </p:txBody>
      </p:sp>
      <p:sp>
        <p:nvSpPr>
          <p:cNvPr id="6" name="Rectángulo 1"/>
          <p:cNvSpPr>
            <a:spLocks noChangeArrowheads="1"/>
          </p:cNvSpPr>
          <p:nvPr/>
        </p:nvSpPr>
        <p:spPr bwMode="auto">
          <a:xfrm>
            <a:off x="8275250" y="2060500"/>
            <a:ext cx="3916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s-ES_tradnl" altLang="es-PE" sz="1600" dirty="0">
                <a:latin typeface="Calibri" pitchFamily="34" charset="0"/>
              </a:rPr>
              <a:t>Tiene un periodo de vida de 4 a 6 semanas (estado natural) y más de 16 semanas en condiciones ideales y el ciclo completo demora  9-12 días.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altLang="es-PE" sz="1600" dirty="0">
              <a:latin typeface="Tahoma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7619" y="1208026"/>
            <a:ext cx="7654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5080" indent="-178435" algn="just">
              <a:lnSpc>
                <a:spcPct val="100000"/>
              </a:lnSpc>
            </a:pPr>
            <a:r>
              <a:rPr lang="es-ES" sz="2400" spc="-5" dirty="0">
                <a:latin typeface="Arial"/>
                <a:cs typeface="Arial"/>
              </a:rPr>
              <a:t>El </a:t>
            </a:r>
            <a:r>
              <a:rPr lang="es-ES" sz="2400" i="1" spc="-5" dirty="0">
                <a:latin typeface="Arial"/>
                <a:cs typeface="Arial"/>
              </a:rPr>
              <a:t>Aedes </a:t>
            </a:r>
            <a:r>
              <a:rPr lang="es-ES" sz="2400" i="1" spc="-5" dirty="0" err="1">
                <a:latin typeface="Arial"/>
                <a:cs typeface="Arial"/>
              </a:rPr>
              <a:t>aegypti</a:t>
            </a:r>
            <a:r>
              <a:rPr lang="es-ES" sz="2400" i="1" spc="-5" dirty="0">
                <a:latin typeface="Arial"/>
                <a:cs typeface="Arial"/>
              </a:rPr>
              <a:t> </a:t>
            </a:r>
            <a:r>
              <a:rPr lang="es-ES" sz="2400" spc="-5" dirty="0">
                <a:latin typeface="Arial"/>
                <a:cs typeface="Arial"/>
              </a:rPr>
              <a:t>es </a:t>
            </a:r>
            <a:r>
              <a:rPr lang="es-ES" sz="2400" dirty="0">
                <a:latin typeface="Arial"/>
                <a:cs typeface="Arial"/>
              </a:rPr>
              <a:t>muy </a:t>
            </a:r>
            <a:r>
              <a:rPr lang="es-ES" sz="2400" spc="-5" dirty="0">
                <a:latin typeface="Arial"/>
                <a:cs typeface="Arial"/>
              </a:rPr>
              <a:t>común en las zonas </a:t>
            </a:r>
            <a:r>
              <a:rPr lang="es-ES" sz="2400" spc="-5" dirty="0" smtClean="0">
                <a:latin typeface="Arial"/>
                <a:cs typeface="Arial"/>
              </a:rPr>
              <a:t>que carecen </a:t>
            </a:r>
            <a:r>
              <a:rPr lang="es-ES" sz="2400" dirty="0">
                <a:latin typeface="Arial"/>
                <a:cs typeface="Arial"/>
              </a:rPr>
              <a:t>de sistemas </a:t>
            </a:r>
            <a:r>
              <a:rPr lang="es-ES" sz="2400" spc="-5" dirty="0">
                <a:latin typeface="Arial"/>
                <a:cs typeface="Arial"/>
              </a:rPr>
              <a:t>de agua corriente </a:t>
            </a:r>
            <a:r>
              <a:rPr lang="es-ES" sz="2400" dirty="0">
                <a:latin typeface="Arial"/>
                <a:cs typeface="Arial"/>
              </a:rPr>
              <a:t>y </a:t>
            </a:r>
            <a:r>
              <a:rPr lang="es-ES" sz="2400" spc="-5" dirty="0">
                <a:latin typeface="Arial"/>
                <a:cs typeface="Arial"/>
              </a:rPr>
              <a:t>donde </a:t>
            </a:r>
            <a:r>
              <a:rPr lang="es-ES" sz="2400" dirty="0">
                <a:latin typeface="Arial"/>
                <a:cs typeface="Arial"/>
              </a:rPr>
              <a:t>la  </a:t>
            </a:r>
            <a:r>
              <a:rPr lang="es-ES" sz="2400" spc="-5" dirty="0">
                <a:latin typeface="Arial"/>
                <a:cs typeface="Arial"/>
              </a:rPr>
              <a:t>gestión de </a:t>
            </a:r>
            <a:r>
              <a:rPr lang="es-ES" sz="2400" dirty="0">
                <a:latin typeface="Arial"/>
                <a:cs typeface="Arial"/>
              </a:rPr>
              <a:t>residuos </a:t>
            </a:r>
            <a:r>
              <a:rPr lang="es-ES" sz="2400" spc="-5" dirty="0">
                <a:latin typeface="Arial"/>
                <a:cs typeface="Arial"/>
              </a:rPr>
              <a:t>es un</a:t>
            </a:r>
            <a:r>
              <a:rPr lang="es-ES" sz="2400" spc="5" dirty="0">
                <a:latin typeface="Arial"/>
                <a:cs typeface="Arial"/>
              </a:rPr>
              <a:t> </a:t>
            </a:r>
            <a:r>
              <a:rPr lang="es-ES" sz="2400" spc="-5" dirty="0">
                <a:latin typeface="Arial"/>
                <a:cs typeface="Arial"/>
              </a:rPr>
              <a:t>problema.</a:t>
            </a:r>
            <a:endParaRPr lang="es-E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74675" algn="l"/>
                <a:tab pos="1528445" algn="l"/>
                <a:tab pos="2210435" algn="l"/>
                <a:tab pos="3673475" algn="l"/>
                <a:tab pos="4883785" algn="l"/>
                <a:tab pos="6040755" algn="l"/>
                <a:tab pos="7298055" algn="l"/>
              </a:tabLst>
            </a:pPr>
            <a:r>
              <a:rPr lang="es-ES" sz="2400" spc="-10" dirty="0">
                <a:latin typeface="Arial"/>
                <a:cs typeface="Arial"/>
              </a:rPr>
              <a:t>E</a:t>
            </a:r>
            <a:r>
              <a:rPr lang="es-ES" sz="2400" spc="-5" dirty="0">
                <a:latin typeface="Arial"/>
                <a:cs typeface="Arial"/>
              </a:rPr>
              <a:t>n</a:t>
            </a:r>
            <a:r>
              <a:rPr lang="es-ES" sz="2400" dirty="0">
                <a:latin typeface="Arial"/>
                <a:cs typeface="Arial"/>
              </a:rPr>
              <a:t>	</a:t>
            </a:r>
            <a:r>
              <a:rPr lang="es-ES" sz="2400" spc="-5" dirty="0">
                <a:latin typeface="Arial"/>
                <a:cs typeface="Arial"/>
              </a:rPr>
              <a:t>áreas</a:t>
            </a:r>
            <a:r>
              <a:rPr lang="es-ES" sz="2400" dirty="0">
                <a:latin typeface="Arial"/>
                <a:cs typeface="Arial"/>
              </a:rPr>
              <a:t>	m</a:t>
            </a:r>
            <a:r>
              <a:rPr lang="es-ES" sz="2400" spc="-5" dirty="0">
                <a:latin typeface="Arial"/>
                <a:cs typeface="Arial"/>
              </a:rPr>
              <a:t>al</a:t>
            </a:r>
            <a:r>
              <a:rPr lang="es-ES" sz="2400" dirty="0">
                <a:latin typeface="Arial"/>
                <a:cs typeface="Arial"/>
              </a:rPr>
              <a:t>	</a:t>
            </a:r>
            <a:r>
              <a:rPr lang="es-ES" sz="2400" spc="-5" dirty="0">
                <a:latin typeface="Arial"/>
                <a:cs typeface="Arial"/>
              </a:rPr>
              <a:t>dre</a:t>
            </a:r>
            <a:r>
              <a:rPr lang="es-ES" sz="2400" dirty="0">
                <a:latin typeface="Arial"/>
                <a:cs typeface="Arial"/>
              </a:rPr>
              <a:t>na</a:t>
            </a:r>
            <a:r>
              <a:rPr lang="es-ES" sz="2400" spc="-5" dirty="0">
                <a:latin typeface="Arial"/>
                <a:cs typeface="Arial"/>
              </a:rPr>
              <a:t>das</a:t>
            </a:r>
            <a:r>
              <a:rPr lang="es-ES" sz="2400" dirty="0">
                <a:latin typeface="Arial"/>
                <a:cs typeface="Arial"/>
              </a:rPr>
              <a:t>	</a:t>
            </a:r>
            <a:r>
              <a:rPr lang="es-ES" sz="2400" spc="-5" dirty="0">
                <a:latin typeface="Arial"/>
                <a:cs typeface="Arial"/>
              </a:rPr>
              <a:t>adon</a:t>
            </a:r>
            <a:r>
              <a:rPr lang="es-ES" sz="2400" dirty="0">
                <a:latin typeface="Arial"/>
                <a:cs typeface="Arial"/>
              </a:rPr>
              <a:t>d</a:t>
            </a:r>
            <a:r>
              <a:rPr lang="es-ES" sz="2400" spc="-5" dirty="0">
                <a:latin typeface="Arial"/>
                <a:cs typeface="Arial"/>
              </a:rPr>
              <a:t>e</a:t>
            </a:r>
            <a:r>
              <a:rPr lang="es-ES" sz="2400" dirty="0">
                <a:latin typeface="Arial"/>
                <a:cs typeface="Arial"/>
              </a:rPr>
              <a:t>	</a:t>
            </a:r>
            <a:r>
              <a:rPr lang="es-ES" sz="2400" spc="-5" dirty="0">
                <a:latin typeface="Arial"/>
                <a:cs typeface="Arial"/>
              </a:rPr>
              <a:t>existen</a:t>
            </a:r>
            <a:r>
              <a:rPr lang="es-ES" sz="2400" dirty="0">
                <a:latin typeface="Arial"/>
                <a:cs typeface="Arial"/>
              </a:rPr>
              <a:t>	</a:t>
            </a:r>
            <a:r>
              <a:rPr lang="es-ES" sz="2400" spc="-5" dirty="0">
                <a:latin typeface="Arial"/>
                <a:cs typeface="Arial"/>
              </a:rPr>
              <a:t>charcos</a:t>
            </a:r>
            <a:r>
              <a:rPr lang="es-ES" sz="2400" dirty="0">
                <a:latin typeface="Arial"/>
                <a:cs typeface="Arial"/>
              </a:rPr>
              <a:t>	y </a:t>
            </a:r>
            <a:r>
              <a:rPr lang="es-ES" sz="2400" spc="-5" dirty="0">
                <a:latin typeface="Arial"/>
                <a:cs typeface="Arial"/>
              </a:rPr>
              <a:t>pozas de</a:t>
            </a:r>
            <a:r>
              <a:rPr lang="es-ES" sz="2400" spc="-50" dirty="0">
                <a:latin typeface="Arial"/>
                <a:cs typeface="Arial"/>
              </a:rPr>
              <a:t> </a:t>
            </a:r>
            <a:r>
              <a:rPr lang="es-ES" sz="2400" spc="-5" dirty="0">
                <a:latin typeface="Arial"/>
                <a:cs typeface="Arial"/>
              </a:rPr>
              <a:t>agua.</a:t>
            </a:r>
            <a:endParaRPr lang="es-E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44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42583" y="544055"/>
            <a:ext cx="3596840" cy="39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5" tIns="34287" rIns="68575" bIns="34287">
            <a:spAutoFit/>
          </a:bodyPr>
          <a:lstStyle/>
          <a:p>
            <a:pPr algn="just" eaLnBrk="1" hangingPunct="1"/>
            <a:r>
              <a:rPr lang="es-MX" altLang="es-ES" sz="2100" b="1" dirty="0">
                <a:solidFill>
                  <a:srgbClr val="0070C0"/>
                </a:solidFill>
                <a:latin typeface="Constantia" pitchFamily="18" charset="0"/>
              </a:rPr>
              <a:t>Barril, Cilindro y Sansones.</a:t>
            </a:r>
          </a:p>
        </p:txBody>
      </p:sp>
      <p:sp>
        <p:nvSpPr>
          <p:cNvPr id="15363" name="AutoShape 4" descr="data:image/jpeg;base64,/9j/4AAQSkZJRgABAQAAAQABAAD/2wCEAAkGBhQSERUUEhQVFRUWFxcUFxcXGBgVFxgXFxYVFRUVFxUYHSYfGBkjHBgXHy8gIycpLCwsFR4xNTAqNSYrLCkBCQoKDgwOGg8PGiwkHCQpLCwpKSwsKSwsLCksKSksLCwsLCwsLCwsLCwsLCwsKSwsLCwsLCksKSksLCwsLCwpLP/AABEIAMEBBAMBIgACEQEDEQH/xAAcAAABBQEBAQAAAAAAAAAAAAAEAAIDBQYBBwj/xABFEAABAwIDBAUICAMIAwEBAAABAAIRAyEEEjEFQVFhBiJxgZEHEzKhscHR8BRCUlSSk9LhFRcjFjNicoLC0/FDU7JjJf/EABkBAAMBAQEAAAAAAAAAAAAAAAACAwEEBf/EACURAAICAgICAQQDAAAAAAAAAAABAhEDEiExE0FRBBQiMmFxsf/aAAwDAQACEQMRAD8A9xUZqdikUL6dyVqEm2lwOznklmPJVuI27Qp+nVYDwBk+qVT43p9SEim1zzuJ6rfiqLG30iW5qs5XQ5YFvlBqTemwj/UPerHC9PmEdam4f5SCPXC14pIFNmtL0sxWYPTyiNWP9XxVns7pFQreg8A/Zd1T4FK4NehtrLPziQqLPYvbhD3MnsOUgeO+Pei8BtUPi/WI048YRqhdpFv5xc84k24XcqUf8jnnEvOLsJQgOTnnE19U7oXHM4Aoas5wvex0AC2kLcjm0NouptmATuFxPrVVX6TVG2yMJkTqQJ4mUTV2dJnOSZmJgjkCVSbRoCn1C9wJgSWmLkyXGIMW38Ekhk2HYvpbUYPQbYAmZHbHWVLiPKTVaR1KV9PSJiOAdxVlU2E5wHWp1D6QdJbrc2uCIgajVZDG7PAxNWQQaVgwHNYmxB+tqO93JZTfI6L9vlCrnSnTN4jK/fYau3n2Fcw3lErlxDqdNoBILiHRbUelqqbZeDd1nVJZ6VtT1M3VdwmEX0N2Oa+cVQCGHq3G+XEDiSYkm8ADenjFe2Y2y9wPTepUcWgUiRNxmDYj0iS6wVth9sVnNzBrS3eYcO3K3NLvV3qDCdHG2zsYQDMC8G15VnUwTssNm+8me66qlFE25AOF29UeXNhkti8OjmNUQzbRmHAAxmAvcHfr3JtHZJaZAiBHwvxUGJ2c50wOs27T2XA9viqVjJt5A9u0nHcPX8V07RdwHr+KGyZRJBHzon5Eax+BN5/JL/EncB6/imnaj+DfX8VEWppatUI/Bnkn8kh2u/g31/FSYLaTnvDSBEHSfig3MVZsWmfp5Oe2R0sgjkNbSicYqPCGhOTlyzZJJJLjO0S8v6XbYq/SatPzj8jXQGgkNjK06DVeoLyXpVTnG15P1x/8tVcclF2xJq0VNzyTw1R4ivlHV15wPauU8aXe/wDZb9zz/BPUeABzT3VzpuUTqR4FNFMjir7JhR1xI5hS0XnUFRgFS0gVk5cGqJK/GvbcPIPbu5hWfR/pU1hHnGF0eiWkCJMnXtVP9JEHjofneqltfnG71epcsZFND1nCdLmVT1JkbiQD2a3VkNt8W+teR7PxM2OnHeDuhXmG21VbaQ4cxdXioNconJSXTPRqe2Wb5HrQ1fpRSba89ywWO285sCb8rKmx2NcTAM39vE67lJuLf4jRUvZ6e3pfT+bJrukrCzqnrR3SdD2b15D/ABE5teW8q7o405RrJEj/ALWcezWmav8AtC+R512YAyctnRwBtZBY/pJ5x8kktBMNJ0BgXA9aztak4f1Ovu6u4lTENgEtJBG4x22XDKb+TUizrbQ820mmSd4beA9xFgR9XS3JV+Dxb8zHOpuIGdwd9bOXNcajuInQHcq51fNVAJaxgEgSOAAHbr3KUY6pmB0bfiCeBIGiZSdcD0WVfawLK/Vyl7Q0C+UklvsgnvVp0a2jSpNdLzLnyQRrLWy62gmQOSx+IxtnSXaAwY7DELtDECB2zw13hVxz5/IWS4PYcHj2Pg06tMjgDJ8JRgJt1hvXkFFkxB+Kc1z5u90cJK7FjT9k7a9HrT6jrEFp4qCrjSJtvHuXmeExtRhOR729hgeGisKPSuuwEEh43ZhJ8RCbxmWzds2iC7rC3j3qbzzHclkMP04gdagCf8Lo9oKKpdNqRHWY9vZDh42WOKRnL7NMaLeKHrMABuBbfoqhvTHDlsg1PwqvqdL6YMlrnTYCBE853aLLr2Y4r4BsftV5qFjaocN4Y0mDNhOpHMKTorjHfTGsl+XK8nNEkweG6ZIuq3aPSilIe2hTygEGQMxvcCNEuhm2RiNoUzTYKbMtTqtnLZtjJ333KTna7CMVZ6mkkkkOgS8n6Tub9NryPrc/stXrC8v6SbLLsZVcCLv3/wCVqnk6NSsyO0KL3HloLIX+HvzQ3dfgtOdlnTOLHX9vUpG7CcRJfE3Otkmw3jKqi94YA4GY1+Kc2q83Atz3q1bsODZxiZuNZ48lKdjajOABygJlkM8bKQYk6RfUnd4p4qE6buc+rcrVmwLyHgjlfROOxtxc2N6HkRujM4cxJmDBGp5WUVKlmdb60kjvLfgtJ/ZwAk5m33TG5Bjo+9lxBidDxJd70KaN0YLQp5N3ep21zO8c1xtJ4iWOGl9VK3DvJsIG+bSmc7XYujB8QZuJJ7FXVHFkggkxrb5CuMThnTM2iwzC+uu/guYvZrw0uIIsQdIiDF/nVIpV7DVlMzDB7M2QjeCHX00uFLhcY1gzCm49XVzrTvOWNFb09kPa0dTRtu1BY/ZrZ1DTBERv1105Qlck+Gw1Z123REQASAdbT9mJsUDUxzgzKOrGpExxgf4r9yNfgCxr3kCGt0gXMSCTx0Q1LAuJpN3RnI4zBkjmSEsUvRqiSUKJa1sNbMZid8/ZupHVHHUT3Iqq6m0xUqBpncCQjv4IS2WGTOo0jdv1TqcBtWyjxTOo8kADL4XGilwdNoY2TNh7FLtrBANFMnruexoHDUk+ARVXAMIgucAI9GASOSybVcBq+gZuFvIPz7E6HAwpQyk2zXui1iBPz8U+n5ubh3G5tHcFkJ69sXRnGj5lMqt4aKepTZwI7zpf1pgbTFgXbrkiPCE0crT7N0OU2W0vzMqPEMdFnAFSspS6A4m03EDthCYnDeiQTfTSN539iN7ZmtEzXnhdQ12l1iQB79yaK0b+z3j3qvfiSH2Ezu3axdM3aBxO1KrYDczSdLfPrKvfJu5v8QblsclSwNvR4KhqYYOcSBIF5nLPK95Wk8nWBy41jt2R4iZI6up48FOKdk9T1tJJJdJolj9r4QGtUOVtzrv0C2CxG23n6RUE/WjskBTydFMfYylSgX8BAUj68bh2kEoNpPGVxwJEEuHMa+K5+CxNUxTJj57Y4KMNbJIjshROp3Bud0g37xoVQf2lLvOjKGljSWmSSSCAAjs00YY06T88k+mWg6Dwv61TbC2g6qxxeJIIAy23TczqrMVgPq+MSkbHSC2sabwPYn+cG9osPmECccGiw9Y9dk1+02iRIjmQO6yWzaDxVDtQO6xXH5Xbj4jcq2ptUAdV0ntkd3BOp7XJF4nvstsKCfowfYgd8GyAxnRZrwQ12Wd271JrtqEGwJO85SFNS2lGocf9OnchSaM1K+tsfGMHUqh/fJ8CEC/HYtpl4BA/wCTG4fFaM7SJAyioY1sFFVx74nI617tG7fKbf5Quhlcft6pVpupuY1odAkSDbkSls3FBjHPewuzkQQctmCAAfWjtqA161OkW78xsBLYnUboVyzBumAIHC0Acgtco1VGaDjhmebbWcJMAhjB51436RZVR22wBzSarCDIL6ZG+YDR74R22aZaLagD2LE7a2jVDg0VHQALBxjjp86qkcUWScmi42r0ho1KlJ2ZxyEk/08pNoG+8e9MrdIaJcC0kDfLCB2iHE71nB0hrgZfOEjg4Bwv2jVQYja73ain3U2jxgKniRnkZc4vFUy4EVGwdbPkeDVNQx7Qf71hGl/ONt25VR09skRNKgY40xfwK7V2m1w/uKTTxb5wf74Q8aDazZVsVTqQG1KUnhUGumjoXKGxqpd6OdtzNMtd7HSsdQx7RH9Jpv9p496uKPS3IOrRbPHO4+73pPEl0bsaqnsstkuDwd+ZhjTQHcFBiMI6IbBO+PWexAYPyk1WaUqZ/zOeR4SrnZ3SR1ZhdVYyXOJ6oytAtZTlBx5Gi7M+7ZjhLxoJ1PC1u9DVWua68QAJnt3H3K9fXaMNBF3FvMyXAuPtVhhqDKod50NOa7WxAaOXPmjahtTKurATJvMDuEu71pfJ2/NjGEfYfPhxQmI6IUnegSBmJ146q66D7CbQxYI1LX7/8ItCaM02hZQ4PR0kkl1HOJecdJA76TVt9fj/hb4L0dYvbGBDq9QkkHNO7gFHMrRXG6ZSMa4H0iPn5upzUcR1TPqCNwuAaLyCdLKd1EDQ+MBcmrL7FRTLibCeenz4Kn/gFTNU6h65LRAmxOa/JbBvL2euVOx3ARHd/2FqTQNmZ2H0dqMDgeqCc3aYv3BXbdgtI61/UjWVQ7Q9/zuUFfaLKY6z2jteB+6KsNmcbsGmLBo7/AN0+nsNk2a3wlCnpPh2i9Vs74JPsF1AOmeHF/On8LvgjT+w2Zau2Mwbm+AWa6UbVOHcGtOQETmyNfJ8RCuP7ZYU/+Xxa/wCCyPTPaFLEOHmXtdA45Tv3OhPDGnLlGOboDd0mf97A5Gll/wBpXH9Jap0xTY7ve1ZTE4CqBJY6OI6wjtE2QDKhldkfp4voi8rRvsP0krxlbXDo5MPuRH9pMRvfT4Xaz9k19HCVqVLN53CONNtgPO0zb0oEOk6yhf7F5/7nGYV/JzjSd4PCqvp4e2QeeXpBOB2o1tQOcadm5cxdMDkAeC0jOkeGMDzjATadwsZkncsLieg+MabMD+bHsd70BW6M4xutCr+GfYm+1xv3/gv3M16N3tTG03nqVGO7Ht+KxO2sDUNQkMcRxAJHqQTsJima03jtpj3hT0NrV2CDRpm+ppwfFpBVI/TpdE3nbKqtTLTBBHbZQuW72VtwvtWwwLf8Lw4R/kqZvaFTdMaGFa5rsOC0mQ5m7/NqQ0zaAT3JJwoeGTbgzbSpGFRpzSoMuieQnhMClakGJaIXoWw8CThqZgXBMxxMLBUm3C9Z6O1Iw9IDcweOpUcnRSIBU2a0yG05PZG5cbhss9UmBDYB7z6lduqkGDwO4DwUFTFGLNLu8DkoalLK+nhxzvyPgrTo1QH0gEgzD4Jnhr4JUc0T2aX3aTpPxVhsatNYCDo6/cmhGpIWT4ZpEkkl3HKJZDa39++bCZmL6Ba9ZvaFX+q/WxtB5DcpZeimPsqG0CTAt3EeIKkpkiQZPq3bzuTauOaKxbmuGid0Xi3EXUjnAl0OEkASSY01tZcpcTCTEp1eAwmwABPWMDS08BKTMOcol8ga2gEcQVzaDf6LtTDTw9nBFOwb4PO9q4zEvJ885zW/YbLWd0el2yq+ng2g5h7UyvtWpTJaxxAm28Rwg2KhG3j9enTPNs0z4C3qV3/AqQRVAEbwNO9MqIettmn/AOtw7Hg/7VG7bTNQx3iPglpm0GtqAqOoeaCdtwDRnr/ZQHaztzGjtk+9akzOC4om9iRzFj4hX20ej1Cvh3PkU6+XMySJqQLh3EnslYcY+qZh+URJiBbuQT8UeJJ5lVhF3wycpKj13E4Gm+gxp1YxoBGohoWOxLS0kFF7H20amGbJ6zeoe7Q+EKsxeJly9KHR5ruxGpwt2W9i59MePru/E74qOU2E9GWSnaNX/wBj/wATvimeecfSJPamEJzRZY4o3YcHnig9si7e8exF0wodsODQ0nifYo5FwWxvkq2qRoSp1muN7KduXc4SuNs6kcBuiKLJsomEF0SJ+G6UXTqNBk+31JGx0gqhQuJ5L0/B1clNrbGGiBedAPntXlzMXmcA2NR+y9UfS9EgusANJ1jdwUpseKHHESdQ0wbTLo7NB+ydRqg5d4M/vpusuYgGDpbUAS4jdpB5qJrGgdaRFvrHvM+9TQwRUfqRG8iT8E/o0T9IiCBDidbkiZugKkDrNdLd06W5alWuwc3nmzwcCeMDhuTwXKFl0zVJJJLrOYSzW16ZzuNgJ5ToFpVTbTrUGFzqpaN5mOCSatDxdGTxnR2jWeHvBzDQhxE8oRdSvSoMl7msbeJN54xvVVtfyjYdoIoNGsZrDvCz9HYWJxodXxD/ADGGaC81XjRo+ww3ceZspLGymxb4rp8CcuGpOrP43DRwnl2ozZmMrPp1vpVahmLTFNrm5m9U9UifihejXR5raWcecFN/WALj6P1fOQRLiIJ3CVjekeFNPG9amWh9RrmG5aWkiIdvU+G6KJA+2KOXTjJ9QA96pXuVhtKp/Ud2wqyoU6ETGkpkpFRlOax2ZOL7KOV0uWk2dNWGkcY8NfghXvhOe9MFUZgY4+wp4k2W/R/HFuZu5w9Y096IFWSqXAuiFa0XXXfDo5JrkOaU7Mo2pxVCbOyuhyYuhazES0yh+kLJYztPsU7CodvHqM7fcufL0XxdlEykd0qejQMJ0WFjzTqdXcuJs7UiehgHEmNRdSswJEF2/S6ZSrxKIp1SYtKRjFlsXCB1am3WXtEd4XsNSiCLCI0kkadm5eZ9DMKXY2mTpLneAML091PW+477d658llIg7mHf7UBV2dTc4kk9Y3AcYPKN2isKdYyGnKHEZgJmRvjfbs3qWtRa4Q8Aix7xoVPke0Zyj0ca1+Y1KsX6pdIHeLtVt0cwOXEtIqVDAf1S4ubpE3396NqUgRrrwsiNlUf6oIJ0PDhqng3shZfqy+SSSXecYl5P0i6EYzF46u4Q2iXjK6o60ZWglrOEyvWFE5l/m6AMjsDyaYXD5XvBrVG3zP8ARB4hmgHbKqNq7T/iWJLGOH0PDOl+8Vqg9rRaN2p4Inyg9I3Pe3Z+Gd/Vq2rOH/jpnVs7iRfs7UVsnYdOjSbTaIaNL+kd7jOpUskqVFYK+WHUcQ1rYaIG7SOMwhMfiQ6k4ODTY6jMAdMwnRG0aZGkDXhE9ydiaANNwcBdpHqK5Sx4ZtrCubVdIIuqmqLq+20XzlDpAJidRxE/FUlcne1WRNWDkqNye48ZUbnBURtnFxxUluKjc8LRLIHlREGbaokUSdyHrshOhGwjBaK2wwVTgtArXDFd0Ojjn2HNXZXAUiVRCM7K6CmgrsrRSRpum7ZPVYuNN0zaz7MHaufN0dGHsBbUI3qR7hFxc8NVDKIpU5FtRflAXCzsR2kwDUI1j72sgWlEUn3CUY23QITiZO5jj7AvRSBHxXnXQCqwVnFxAPm4AJgkl14nWwXoIrA/PuXPPsouh2UAdnzqoqhMiBI3mQI7t6mkQoKtIG9ylNByXTrA+bSUbsWqTVF9x9iAc4zrZF7Df/WAMaOOmtuKeHaFl0zTpJJLtOUSwfS3yjPw1SpSpYWq5zbCo4EU8xAMgAdYCeI0W8VDjh/UdaxN57Apzlqh4K2YLoFsUuL8VXJdWqknrC4BPWceZPqC2dPD3JnxHv4rvnYm/suo31joLk7+C5W7ds6AmpWDRyFlE6rmBkEWOsJvnDp1b8vWoKVN8nOARqL5YHAjf2pGaeS7do5K53gkoE0w4Tb91e9ImzUdGoKphSDhIkAxyiLQuhKzlbBKmGF4AUb8ANUWyiRz3/8ASdWbN92iZINn8lUMMIJiVBWpCAQLngjs9rJoZp6k6iTc3fJX1tBqEFiNyssa2w5FVWNdColRidhGDNlaYcqowZVthyu2HRCfYe0pEpgclmVEIxyQKbKWZMKSAobaFTRGAjKVVbRq3bHNc+b9S2H9jrb9qIou+Cr21T3qalVO8LhO0LAXQbqI10vOHisGCn4iT2WWg2N01r0YBPnGgRDzJA5O1HrWTNSDxC79IgWWNJqmFs9f2R02o17Pd5t25rrDsDtCfBaEVgQYXgNPHGRx18OS3uyvKawkCuws0vTuPw6xyuoyx1zEdS+T0KoQ4JbFYPPgxeHceCq9m7cpVhNOo1w1iRMcxqFd7HcPOjQmDppCSF7I2XTNAkkku45RLKbTxGWu/tFu4b1q1lNq0h55+k5hr2BRzdFMfYylDtReL9m66fUc0G+uu+OCjywZ3DhxUobfSTxXKXHMN5g37o7An1XwDa507U4vy3Mwu1HjtPzvWGnkXSAFtaTMG4O4qvOIHFWXS+uW161MgFpcXAHcTeQdyy1SqRqO9dEH8HPKFllUrDiohWjU6quOM3KOpiZT8iahdVzdbIZ+LghDPqqI1BxVFYrxktfEAqqxTkRVrcEDXKYFGgvCFW2HcqbDO0VpQeuuHRzy7Ds6RqKHOuZ1ZEmEecXBUUOdND1tgWDLoLFgSJ+bojDVwIlV+13/ANaWzlgLlyv0dGNey42V0eqV2PfRDX5BL2Aw8A6OAPpDsPchHUwNQo8NWIFjE6/upvoz8ufI8t0zFpy+MQuQ6iPKE84VOa8cJ7Eyo48CgBjmtbqh3VjuU09y6GA6hBoE4Xv7U+m6FMaIuFHkCywomo4jKZBII0gwfEL03yXdK6tXFto1CHgseQ4jrDK2Yzb+9eVEHktr5IKn/wDUpj/86v8A8rasH0e/pJJJyQlkNpA/SKkR6QMb4garXrIbWrZatQmfS3Ak6Cyjm6K4+xjWbiBHzqihUjSP2QlAh4BII0ME6eHsUhquItIjkuUsTMqG5Nu9MNSxJLj2mB2QuUWF3pdwMeK7WeG2Fz27llmnl3TilGJedxj2LK1Ctj03A88fncsbXVImewaoh3hT1ShnOVkDI3JhT3xAM93BcNXqQqE2QPKFqlEOKHqCUyJMlwxVjScquk6Eax66oSOecQ0VF3ziGFRO84r2Ron84ml6h86mGsltG0E+ehDuxEuNyoKlYmwuuU5m65skr4OjHGgumTPVt7F615MdqF1BzMVVpmk0hrGvqNad+YZSbtXkgw7+wI3DMa30t17rlnyqOmKPeMVtjB4VvUNFo1DWNaZ7Az2lZXbPlDdUGWjRptH2nta93cCIHrXnFTbVoYJPHQfunYHCYjFODGBzyfqtsBzJ3d6isbKXFE+0MUHukkZp3QO3RCrfbF8ljQJxDzJFm093MuOvYEzaPkveATQqh4+y4ZT3HRUUorixHbPP3tULu1Xu0Oj9ej/e0nNjeRI/ELKtqUgQnFA2iea3fklpBu06YMZvN1Z5dXQLKUaGUTv3ch8VtfJDgZxwqnc2oxvM5RmPuQnzQNcHuCSSSoSEsjtaq11ao2bg3jsC1yAdsOiXueWDM4y4y65iOKnki5KkPCVMzTDGqe6v9UdvwsFpP4RS+x63fFc/gtGZyCe13xUPDIp5EZlj7+kJHKTfgk1h1mInh1u3ktO3Y9IaMHifin/wyn9n1n4o8EjfKjx7ygYK+dvePeONlgKxJ3L6S2n0SwuIAFakHBpzDrPEGImWuG5BHyc4CI+jt/FU/WnjiaQeVHzdUqHeEOZOgX0m7yXbOOuGH46v612n5L9nN0wwH+ur+tUUWhd0fMrgQmkGOS+mX+SrZp1wrfx1f1rh8k+zPurfzK3609CbI+Y3NTAxfTp8kmy/urfzK3/Il/KPZf3Vv5lb9a0Vs+YyxdaY1X03/KTZf3Vv5lb9a6fJLsv7q38yt+taYfNEHioxUdMQvpseSXZkR9Fb+ZW/Wut8k+zBphW/mVv1rVJmao+aG0XHsUzMHxX0n/KzZv3Yfjq/rXD5K9m/dh+ZW/WsbbNSR85lrW6kBM+msbpJ7vYvor+UGy/ujfzK3/Iu/wAotl/dG/mVv1pasbaj5wftAmwteU0Euu4kr6S/lHsv7q38yt+tdHkl2Z91H5lb/kWUbsfOtGy9T6I9O8KGCiWNw5sLDqOPEu1k8/FbkeSrZv3YfmVf1rv8rNm/dh+Or+tZKNgpUMNeQIuDoRpHbvXcwHerfAdE8NRbkp04b9nPUcB2BzjHcim7GojRg8T8VLxMfyIzz6oJLJF9x+Cz21+jWGqHrUm5jaWdQ+AsV6A7YdE6smObvik/YdEmSwT2n4o8Ul0w3R5HiugDDIbVc0RbMAY5TZXnQugyjjKFFgmKdQk/6bk9pW/fsKiRBZPe74pmE6OYelV86ymBUjLmlxsdRBMJ4Qa/YWU0+izSSSVSYkkkkAJJJJACSSSQAkkkkAJJJJACSSSQAkkkkAJJJJACSSSQAkkkkAJJJJACSSSQAkkkkAJJJJACSSSQAkkkkAJJJJAH/9k="/>
          <p:cNvSpPr>
            <a:spLocks noChangeAspect="1" noChangeArrowheads="1"/>
          </p:cNvSpPr>
          <p:nvPr/>
        </p:nvSpPr>
        <p:spPr bwMode="auto">
          <a:xfrm>
            <a:off x="0" y="193675"/>
            <a:ext cx="33020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>
              <a:latin typeface="Constantia" pitchFamily="18" charset="0"/>
            </a:endParaRPr>
          </a:p>
        </p:txBody>
      </p:sp>
      <p:pic>
        <p:nvPicPr>
          <p:cNvPr id="15364" name="Picture 8" descr="http://www.portalesmedicos.com/imagenes/publicaciones_2/0910_diagnostico_salud_venezuela/foto_de_bal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97" y="882650"/>
            <a:ext cx="2746006" cy="1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25992" y="2492896"/>
            <a:ext cx="2250016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87" rIns="68575" bIns="3428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altLang="es-ES" sz="2100" b="1" dirty="0">
                <a:solidFill>
                  <a:srgbClr val="0070C0"/>
                </a:solidFill>
                <a:latin typeface="Constantia" pitchFamily="18" charset="0"/>
              </a:rPr>
              <a:t>Llantas</a:t>
            </a:r>
          </a:p>
        </p:txBody>
      </p:sp>
      <p:pic>
        <p:nvPicPr>
          <p:cNvPr id="15368" name="Imagen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71" y="2886596"/>
            <a:ext cx="2713057" cy="170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3722655" y="566119"/>
            <a:ext cx="41397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PE" altLang="es-P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¿Dónde se reproduce el vector?</a:t>
            </a:r>
            <a:endParaRPr lang="es-PE" altLang="es-PE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5992" y="4621219"/>
            <a:ext cx="2532221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5" tIns="34287" rIns="68575" bIns="3428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altLang="es-ES" sz="2100" b="1" dirty="0">
                <a:solidFill>
                  <a:srgbClr val="0070C0"/>
                </a:solidFill>
                <a:latin typeface="Constantia" pitchFamily="18" charset="0"/>
              </a:rPr>
              <a:t>Tinas o Balde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print"/>
          <a:srcRect l="5000" r="2486" b="5025"/>
          <a:stretch>
            <a:fillRect/>
          </a:stretch>
        </p:blipFill>
        <p:spPr bwMode="auto">
          <a:xfrm>
            <a:off x="555378" y="5013332"/>
            <a:ext cx="2510773" cy="17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84546" y="1916832"/>
            <a:ext cx="37338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87" rIns="68575" bIns="3428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altLang="es-ES" sz="2100" b="1" dirty="0">
                <a:solidFill>
                  <a:srgbClr val="0070C0"/>
                </a:solidFill>
                <a:latin typeface="Constantia" pitchFamily="18" charset="0"/>
              </a:rPr>
              <a:t>Floreros y Macetas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 t="33034" r="27831" b="9329"/>
          <a:stretch>
            <a:fillRect/>
          </a:stretch>
        </p:blipFill>
        <p:spPr bwMode="auto">
          <a:xfrm>
            <a:off x="3756971" y="4621219"/>
            <a:ext cx="3188951" cy="21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1 Marcador de contenido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4630" y="2664837"/>
            <a:ext cx="3144292" cy="176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976320" y="151942"/>
            <a:ext cx="2376264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5" tIns="34287" rIns="68575" bIns="3428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MX" altLang="es-ES" sz="2100" b="1" dirty="0">
                <a:solidFill>
                  <a:srgbClr val="FFFF00"/>
                </a:solidFill>
                <a:latin typeface="Constantia" pitchFamily="18" charset="0"/>
              </a:rPr>
              <a:t>Inservibles</a:t>
            </a:r>
            <a:endParaRPr lang="es-ES" altLang="es-ES" sz="21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 cstate="print"/>
          <a:srcRect l="8829" b="5038"/>
          <a:stretch>
            <a:fillRect/>
          </a:stretch>
        </p:blipFill>
        <p:spPr bwMode="auto">
          <a:xfrm>
            <a:off x="8967339" y="5326239"/>
            <a:ext cx="2183344" cy="139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0455" y="549956"/>
            <a:ext cx="4054518" cy="275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8797" y="3309100"/>
            <a:ext cx="3577322" cy="184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3493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1160" y="778573"/>
            <a:ext cx="2316006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5" tIns="34287" rIns="68575" bIns="3428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ES" sz="2100" b="1" dirty="0">
                <a:solidFill>
                  <a:srgbClr val="FFFF00"/>
                </a:solidFill>
                <a:latin typeface="Constantia" pitchFamily="18" charset="0"/>
              </a:rPr>
              <a:t>Otros</a:t>
            </a:r>
            <a:endParaRPr lang="es-ES" altLang="es-ES" sz="21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13" y="1538641"/>
            <a:ext cx="2875869" cy="182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:\Users\usuario\Desktop\fotos desa\Supervision Hosp. Cayetano Heredia 2016\CAM00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4005064"/>
            <a:ext cx="2350058" cy="23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8 Imagen" descr="C:\Users\usuario\Desktop\Nueva carpeta\CAM00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1713" y="1375602"/>
            <a:ext cx="3104901" cy="19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0 Imagen" descr="C:\Users\usuario\Desktop\Nueva carpeta\CAM00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6656" y="4348985"/>
            <a:ext cx="3298157" cy="185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usuario\Desktop\fotos desa\Supervision Hosp. Cayetano Heredia 2016\CAM00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7364" y="4216426"/>
            <a:ext cx="1927780" cy="192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>
            <a:off x="1760137" y="5407728"/>
            <a:ext cx="1425545" cy="182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876539" y="2747934"/>
            <a:ext cx="291469" cy="233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2" b="12438"/>
          <a:stretch/>
        </p:blipFill>
        <p:spPr>
          <a:xfrm>
            <a:off x="7785727" y="1088933"/>
            <a:ext cx="4392488" cy="272727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25871" r="3566" b="21592"/>
          <a:stretch/>
        </p:blipFill>
        <p:spPr>
          <a:xfrm>
            <a:off x="8760296" y="4437536"/>
            <a:ext cx="3240360" cy="18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20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3352" y="1196752"/>
            <a:ext cx="2880320" cy="475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ts val="2588"/>
              </a:lnSpc>
              <a:buClr>
                <a:srgbClr val="FF6600"/>
              </a:buClr>
              <a:buFont typeface="Times New Roman" pitchFamily="18" charset="0"/>
              <a:buChar char="•"/>
            </a:pPr>
            <a:r>
              <a:rPr lang="es-PE" altLang="es-PE" sz="2800" dirty="0">
                <a:latin typeface="Calibri" pitchFamily="34" charset="0"/>
                <a:cs typeface="Times New Roman" pitchFamily="18" charset="0"/>
              </a:rPr>
              <a:t>12 % de los hábitat está </a:t>
            </a:r>
            <a:r>
              <a:rPr lang="es-PE" altLang="es-PE" sz="2800" i="1" dirty="0">
                <a:latin typeface="Calibri" pitchFamily="34" charset="0"/>
                <a:cs typeface="Times New Roman" pitchFamily="18" charset="0"/>
              </a:rPr>
              <a:t>representado por fosas, alcantarillas y drenajes (</a:t>
            </a:r>
            <a:r>
              <a:rPr lang="es-PE" altLang="es-PE" sz="2800" i="1" dirty="0" err="1">
                <a:latin typeface="Calibri" pitchFamily="34" charset="0"/>
                <a:cs typeface="Times New Roman" pitchFamily="18" charset="0"/>
              </a:rPr>
              <a:t>Marquetti</a:t>
            </a:r>
            <a:r>
              <a:rPr lang="es-PE" altLang="es-PE" sz="2800" i="1" dirty="0">
                <a:latin typeface="Calibri" pitchFamily="34" charset="0"/>
                <a:cs typeface="Times New Roman" pitchFamily="18" charset="0"/>
              </a:rPr>
              <a:t> et al. 2005)</a:t>
            </a:r>
          </a:p>
          <a:p>
            <a:pPr indent="-342900">
              <a:lnSpc>
                <a:spcPts val="2588"/>
              </a:lnSpc>
              <a:buClr>
                <a:srgbClr val="FF6600"/>
              </a:buClr>
              <a:buFont typeface="Times New Roman" pitchFamily="18" charset="0"/>
              <a:buChar char="•"/>
            </a:pPr>
            <a:endParaRPr lang="es-PE" altLang="es-PE" sz="2800" i="1" dirty="0">
              <a:latin typeface="Calibri" pitchFamily="34" charset="0"/>
              <a:cs typeface="Times New Roman" pitchFamily="18" charset="0"/>
            </a:endParaRPr>
          </a:p>
          <a:p>
            <a:pPr indent="-342900">
              <a:lnSpc>
                <a:spcPts val="2588"/>
              </a:lnSpc>
              <a:buClr>
                <a:srgbClr val="FF6600"/>
              </a:buClr>
              <a:buFont typeface="Times New Roman" pitchFamily="18" charset="0"/>
              <a:buChar char="•"/>
            </a:pPr>
            <a:endParaRPr lang="es-PE" altLang="es-PE" sz="2800" i="1" dirty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ts val="2588"/>
              </a:lnSpc>
              <a:buClr>
                <a:srgbClr val="FF6600"/>
              </a:buClr>
            </a:pPr>
            <a:endParaRPr lang="es-PE" altLang="es-PE" sz="2800" i="1" dirty="0">
              <a:latin typeface="Calibri" pitchFamily="34" charset="0"/>
              <a:cs typeface="Times New Roman" pitchFamily="18" charset="0"/>
            </a:endParaRPr>
          </a:p>
          <a:p>
            <a:pPr indent="-342900">
              <a:spcBef>
                <a:spcPts val="250"/>
              </a:spcBef>
              <a:buClr>
                <a:srgbClr val="FF6600"/>
              </a:buClr>
              <a:buFont typeface="Times New Roman" pitchFamily="18" charset="0"/>
              <a:buChar char="•"/>
            </a:pPr>
            <a:r>
              <a:rPr lang="es-PE" altLang="es-PE" sz="2800" i="1" dirty="0">
                <a:latin typeface="Calibri" pitchFamily="34" charset="0"/>
                <a:cs typeface="Times New Roman" pitchFamily="18" charset="0"/>
              </a:rPr>
              <a:t>Aguas negras (Barrera et al. 2008).</a:t>
            </a:r>
          </a:p>
        </p:txBody>
      </p:sp>
      <p:pic>
        <p:nvPicPr>
          <p:cNvPr id="3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980728"/>
            <a:ext cx="8568952" cy="571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sultado de imagen para inspeccion de viviendas">
            <a:extLst>
              <a:ext uri="{FF2B5EF4-FFF2-40B4-BE49-F238E27FC236}">
                <a16:creationId xmlns="" xmlns:a16="http://schemas.microsoft.com/office/drawing/2014/main" id="{491A1BDF-5B9B-4257-92D4-8C922C4F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575608"/>
            <a:ext cx="1056160" cy="7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4581" y="678771"/>
            <a:ext cx="6122135" cy="1967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s-PE" dirty="0">
                <a:solidFill>
                  <a:srgbClr val="FFC000"/>
                </a:solidFill>
              </a:rPr>
              <a:t>Definición de Vigilancia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s-PE" sz="2400" dirty="0"/>
              <a:t>Vigilancia es un sistema organizado de colección de datos o información relacionada al objetivo final de controlar o prevenir una enfermedad transmitida por vectores</a:t>
            </a:r>
            <a:r>
              <a:rPr lang="es-PE" sz="2800" dirty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PE" sz="800" dirty="0"/>
          </a:p>
        </p:txBody>
      </p:sp>
      <p:pic>
        <p:nvPicPr>
          <p:cNvPr id="819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27361" r="25096" b="52953"/>
          <a:stretch>
            <a:fillRect/>
          </a:stretch>
        </p:blipFill>
        <p:spPr bwMode="auto">
          <a:xfrm>
            <a:off x="1171355" y="5515221"/>
            <a:ext cx="5023383" cy="1154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5" descr="DGSA"/>
          <p:cNvPicPr>
            <a:picLocks noChangeAspect="1" noChangeArrowheads="1"/>
          </p:cNvPicPr>
          <p:nvPr/>
        </p:nvPicPr>
        <p:blipFill>
          <a:blip r:embed="rId3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9"/>
          <a:stretch>
            <a:fillRect/>
          </a:stretch>
        </p:blipFill>
        <p:spPr bwMode="auto">
          <a:xfrm>
            <a:off x="8674749" y="6204857"/>
            <a:ext cx="3030828" cy="41819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FB8322-3A03-4705-89CF-09C881187FC0}"/>
              </a:ext>
            </a:extLst>
          </p:cNvPr>
          <p:cNvSpPr/>
          <p:nvPr/>
        </p:nvSpPr>
        <p:spPr>
          <a:xfrm>
            <a:off x="184581" y="2731981"/>
            <a:ext cx="6010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Vigilancia Entomológica</a:t>
            </a:r>
            <a:r>
              <a:rPr lang="es-PE" dirty="0"/>
              <a:t>: Actividad continua, por la cual se provee información oportuna y de calidad sobre la presencia, densidad y comportamiento de los insectos vectores.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7E319FBB-A6BE-487A-925A-4D33F0F1111C}"/>
              </a:ext>
            </a:extLst>
          </p:cNvPr>
          <p:cNvSpPr/>
          <p:nvPr/>
        </p:nvSpPr>
        <p:spPr>
          <a:xfrm>
            <a:off x="184581" y="3694998"/>
            <a:ext cx="11728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Control vectorial</a:t>
            </a:r>
            <a:r>
              <a:rPr lang="es-PE" dirty="0"/>
              <a:t>: Actividad por la cual se realizan acciones destinadas a eliminar una población de insectos vectores o controlar su población a niveles que no constituyan riesgo para la transmisión de enfermedades, sea control químico, mecánico o biológico.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E88A246-9A2F-4315-B03F-DAF1DEFC56AA}"/>
              </a:ext>
            </a:extLst>
          </p:cNvPr>
          <p:cNvSpPr/>
          <p:nvPr/>
        </p:nvSpPr>
        <p:spPr>
          <a:xfrm>
            <a:off x="184581" y="4743609"/>
            <a:ext cx="11520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5080" indent="-178435">
              <a:lnSpc>
                <a:spcPct val="100000"/>
              </a:lnSpc>
            </a:pPr>
            <a:r>
              <a:rPr lang="es-PE" b="1" spc="-5" dirty="0">
                <a:latin typeface="Arial"/>
                <a:cs typeface="Arial"/>
              </a:rPr>
              <a:t>El control de </a:t>
            </a:r>
            <a:r>
              <a:rPr lang="es-PE" b="1" dirty="0">
                <a:latin typeface="Arial"/>
                <a:cs typeface="Arial"/>
              </a:rPr>
              <a:t>vectores </a:t>
            </a:r>
            <a:r>
              <a:rPr lang="es-PE" b="1" spc="-5" dirty="0">
                <a:latin typeface="Arial"/>
                <a:cs typeface="Arial"/>
              </a:rPr>
              <a:t>trata de reducir la intensidad </a:t>
            </a:r>
            <a:r>
              <a:rPr lang="es-PE" b="1" dirty="0">
                <a:latin typeface="Arial"/>
                <a:cs typeface="Arial"/>
              </a:rPr>
              <a:t>de  </a:t>
            </a:r>
            <a:r>
              <a:rPr lang="es-PE" b="1" spc="-5" dirty="0" smtClean="0">
                <a:latin typeface="Arial"/>
                <a:cs typeface="Arial"/>
              </a:rPr>
              <a:t>la </a:t>
            </a:r>
            <a:r>
              <a:rPr lang="es-PE" b="1" dirty="0" smtClean="0">
                <a:latin typeface="Arial"/>
                <a:cs typeface="Arial"/>
              </a:rPr>
              <a:t>población </a:t>
            </a:r>
            <a:r>
              <a:rPr lang="es-PE" b="1" spc="-5" dirty="0">
                <a:latin typeface="Arial"/>
                <a:cs typeface="Arial"/>
              </a:rPr>
              <a:t>del </a:t>
            </a:r>
            <a:r>
              <a:rPr lang="es-PE" b="1" dirty="0">
                <a:latin typeface="Arial"/>
                <a:cs typeface="Arial"/>
              </a:rPr>
              <a:t>vector </a:t>
            </a:r>
            <a:r>
              <a:rPr lang="es-PE" b="1" spc="-5" dirty="0">
                <a:latin typeface="Arial"/>
                <a:cs typeface="Arial"/>
              </a:rPr>
              <a:t>identificado </a:t>
            </a:r>
            <a:r>
              <a:rPr lang="es-PE" b="1" dirty="0">
                <a:latin typeface="Arial"/>
                <a:cs typeface="Arial"/>
              </a:rPr>
              <a:t>y </a:t>
            </a:r>
            <a:r>
              <a:rPr lang="es-PE" b="1" spc="-5" dirty="0">
                <a:latin typeface="Arial"/>
                <a:cs typeface="Arial"/>
              </a:rPr>
              <a:t>que causa </a:t>
            </a:r>
            <a:r>
              <a:rPr lang="es-PE" b="1" spc="-10" dirty="0">
                <a:latin typeface="Arial"/>
                <a:cs typeface="Arial"/>
              </a:rPr>
              <a:t>la  </a:t>
            </a:r>
            <a:r>
              <a:rPr lang="es-PE" b="1" spc="-5" dirty="0">
                <a:latin typeface="Arial"/>
                <a:cs typeface="Arial"/>
              </a:rPr>
              <a:t>transmisión de las enfermedades</a:t>
            </a:r>
            <a:r>
              <a:rPr lang="es-PE" b="1" spc="110" dirty="0">
                <a:latin typeface="Arial"/>
                <a:cs typeface="Arial"/>
              </a:rPr>
              <a:t> </a:t>
            </a:r>
            <a:r>
              <a:rPr lang="es-PE" b="1" spc="-5" dirty="0">
                <a:latin typeface="Arial"/>
                <a:cs typeface="Arial"/>
              </a:rPr>
              <a:t>presentes.</a:t>
            </a:r>
            <a:endParaRPr lang="es-PE" b="1" dirty="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16" y="131512"/>
            <a:ext cx="5606603" cy="30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7561845" y="570384"/>
            <a:ext cx="15481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s-PE" altLang="es-PE" sz="1200" b="1" dirty="0"/>
              <a:t>EL ZANCUDO PICA A UNA PERSONA ENFERMA </a:t>
            </a: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9101754" y="1772085"/>
            <a:ext cx="21768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s-PE" altLang="es-PE" sz="1100" b="1" dirty="0"/>
              <a:t>EL ZANCUDO  PICA A PERSONAS SANAS  Y  LES PRODUCE LA ENFERMEDAD DEL DENGUE ,  CHIKUNGUNYA Y ZIKA</a:t>
            </a:r>
          </a:p>
        </p:txBody>
      </p:sp>
    </p:spTree>
    <p:extLst>
      <p:ext uri="{BB962C8B-B14F-4D97-AF65-F5344CB8AC3E}">
        <p14:creationId xmlns:p14="http://schemas.microsoft.com/office/powerpoint/2010/main" val="494574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1363</Words>
  <Application>Microsoft Office PowerPoint</Application>
  <PresentationFormat>Panorámica</PresentationFormat>
  <Paragraphs>340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Constantia</vt:lpstr>
      <vt:lpstr>Tahoma</vt:lpstr>
      <vt:lpstr>Times New Roman</vt:lpstr>
      <vt:lpstr>Verdana</vt:lpstr>
      <vt:lpstr>Wingdings</vt:lpstr>
      <vt:lpstr>Tema de Office</vt:lpstr>
      <vt:lpstr>VIGILANCIA Y CONTROL VECTORIAL EN EL AMBITO DE LA DIRECCION DE REDES INTEGRADAS DE SALUD LIMA ESTE.</vt:lpstr>
      <vt:lpstr>CRONOGRAMA DE ACTIVIDADES</vt:lpstr>
      <vt:lpstr>Dengue</vt:lpstr>
      <vt:lpstr>CICLO DE VIDA</vt:lpstr>
      <vt:lpstr>Las áreas de Reproducción del Aedes aegypti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indicadores entomológicos </vt:lpstr>
      <vt:lpstr>El pyriproxyfen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emontalvo</dc:creator>
  <cp:lastModifiedBy>Carlos</cp:lastModifiedBy>
  <cp:revision>92</cp:revision>
  <dcterms:created xsi:type="dcterms:W3CDTF">2017-08-15T15:48:46Z</dcterms:created>
  <dcterms:modified xsi:type="dcterms:W3CDTF">2020-01-24T02:59:27Z</dcterms:modified>
</cp:coreProperties>
</file>